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handoutMasterIdLst>
    <p:handoutMasterId r:id="rId112"/>
  </p:handoutMasterIdLst>
  <p:sldIdLst>
    <p:sldId id="256" r:id="rId2"/>
    <p:sldId id="258" r:id="rId3"/>
    <p:sldId id="259" r:id="rId4"/>
    <p:sldId id="261" r:id="rId5"/>
    <p:sldId id="260" r:id="rId6"/>
    <p:sldId id="262" r:id="rId7"/>
    <p:sldId id="257" r:id="rId8"/>
    <p:sldId id="356" r:id="rId9"/>
    <p:sldId id="322" r:id="rId10"/>
    <p:sldId id="324" r:id="rId11"/>
    <p:sldId id="323" r:id="rId12"/>
    <p:sldId id="326" r:id="rId13"/>
    <p:sldId id="406" r:id="rId14"/>
    <p:sldId id="271" r:id="rId15"/>
    <p:sldId id="317" r:id="rId16"/>
    <p:sldId id="318" r:id="rId17"/>
    <p:sldId id="320" r:id="rId18"/>
    <p:sldId id="319" r:id="rId19"/>
    <p:sldId id="327" r:id="rId20"/>
    <p:sldId id="358" r:id="rId21"/>
    <p:sldId id="321" r:id="rId22"/>
    <p:sldId id="385" r:id="rId23"/>
    <p:sldId id="386" r:id="rId24"/>
    <p:sldId id="387" r:id="rId25"/>
    <p:sldId id="388" r:id="rId26"/>
    <p:sldId id="389" r:id="rId27"/>
    <p:sldId id="270" r:id="rId28"/>
    <p:sldId id="359" r:id="rId29"/>
    <p:sldId id="311" r:id="rId30"/>
    <p:sldId id="312" r:id="rId31"/>
    <p:sldId id="360" r:id="rId32"/>
    <p:sldId id="361" r:id="rId33"/>
    <p:sldId id="362" r:id="rId34"/>
    <p:sldId id="316" r:id="rId35"/>
    <p:sldId id="392" r:id="rId36"/>
    <p:sldId id="393" r:id="rId37"/>
    <p:sldId id="269" r:id="rId38"/>
    <p:sldId id="308" r:id="rId39"/>
    <p:sldId id="310" r:id="rId40"/>
    <p:sldId id="268" r:id="rId41"/>
    <p:sldId id="303" r:id="rId42"/>
    <p:sldId id="304" r:id="rId43"/>
    <p:sldId id="305" r:id="rId44"/>
    <p:sldId id="306" r:id="rId45"/>
    <p:sldId id="307" r:id="rId46"/>
    <p:sldId id="328" r:id="rId47"/>
    <p:sldId id="398" r:id="rId48"/>
    <p:sldId id="263" r:id="rId49"/>
    <p:sldId id="298" r:id="rId50"/>
    <p:sldId id="299" r:id="rId51"/>
    <p:sldId id="300" r:id="rId52"/>
    <p:sldId id="397" r:id="rId53"/>
    <p:sldId id="330" r:id="rId54"/>
    <p:sldId id="332" r:id="rId55"/>
    <p:sldId id="267" r:id="rId56"/>
    <p:sldId id="395" r:id="rId57"/>
    <p:sldId id="401" r:id="rId58"/>
    <p:sldId id="402" r:id="rId59"/>
    <p:sldId id="399" r:id="rId60"/>
    <p:sldId id="400" r:id="rId61"/>
    <p:sldId id="394" r:id="rId62"/>
    <p:sldId id="396" r:id="rId63"/>
    <p:sldId id="294" r:id="rId64"/>
    <p:sldId id="297" r:id="rId65"/>
    <p:sldId id="264" r:id="rId66"/>
    <p:sldId id="292" r:id="rId67"/>
    <p:sldId id="366" r:id="rId68"/>
    <p:sldId id="369" r:id="rId69"/>
    <p:sldId id="370" r:id="rId70"/>
    <p:sldId id="276" r:id="rId71"/>
    <p:sldId id="291" r:id="rId72"/>
    <p:sldId id="275" r:id="rId73"/>
    <p:sldId id="371" r:id="rId74"/>
    <p:sldId id="336" r:id="rId75"/>
    <p:sldId id="290" r:id="rId76"/>
    <p:sldId id="335" r:id="rId77"/>
    <p:sldId id="373" r:id="rId78"/>
    <p:sldId id="372" r:id="rId79"/>
    <p:sldId id="374" r:id="rId80"/>
    <p:sldId id="274" r:id="rId81"/>
    <p:sldId id="289" r:id="rId82"/>
    <p:sldId id="407" r:id="rId83"/>
    <p:sldId id="408" r:id="rId84"/>
    <p:sldId id="341" r:id="rId85"/>
    <p:sldId id="409" r:id="rId86"/>
    <p:sldId id="410" r:id="rId87"/>
    <p:sldId id="339" r:id="rId88"/>
    <p:sldId id="273" r:id="rId89"/>
    <p:sldId id="288" r:id="rId90"/>
    <p:sldId id="405" r:id="rId91"/>
    <p:sldId id="403" r:id="rId92"/>
    <p:sldId id="344" r:id="rId93"/>
    <p:sldId id="272" r:id="rId94"/>
    <p:sldId id="287" r:id="rId95"/>
    <p:sldId id="266" r:id="rId96"/>
    <p:sldId id="277" r:id="rId97"/>
    <p:sldId id="285" r:id="rId98"/>
    <p:sldId id="349" r:id="rId99"/>
    <p:sldId id="348" r:id="rId100"/>
    <p:sldId id="347" r:id="rId101"/>
    <p:sldId id="278" r:id="rId102"/>
    <p:sldId id="283" r:id="rId103"/>
    <p:sldId id="284" r:id="rId104"/>
    <p:sldId id="351" r:id="rId105"/>
    <p:sldId id="265" r:id="rId106"/>
    <p:sldId id="354" r:id="rId107"/>
    <p:sldId id="279" r:id="rId108"/>
    <p:sldId id="353" r:id="rId109"/>
    <p:sldId id="352" r:id="rId11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CC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4618" autoAdjust="0"/>
  </p:normalViewPr>
  <p:slideViewPr>
    <p:cSldViewPr>
      <p:cViewPr varScale="1">
        <p:scale>
          <a:sx n="113" d="100"/>
          <a:sy n="113" d="100"/>
        </p:scale>
        <p:origin x="1746" y="96"/>
      </p:cViewPr>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847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55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CE9B753-F8E8-4943-A6DC-9E7F6EC15233}" type="slidenum">
              <a:rPr lang="en-US" altLang="en-US"/>
              <a:pPr/>
              <a:t>‹#›</a:t>
            </a:fld>
            <a:endParaRPr lang="en-US" altLang="en-US"/>
          </a:p>
        </p:txBody>
      </p:sp>
    </p:spTree>
    <p:extLst>
      <p:ext uri="{BB962C8B-B14F-4D97-AF65-F5344CB8AC3E}">
        <p14:creationId xmlns:p14="http://schemas.microsoft.com/office/powerpoint/2010/main" val="41955404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45216A-E2CA-4B6A-82C7-7AA9FA2BA0F3}" type="slidenum">
              <a:rPr lang="en-US" altLang="en-US"/>
              <a:pPr/>
              <a:t>1</a:t>
            </a:fld>
            <a:endParaRPr lang="en-US" alt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0925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AA5D3A-4F65-40BD-9FDD-BC5DEB165F09}" type="slidenum">
              <a:rPr lang="en-US" smtClean="0"/>
              <a:pPr/>
              <a:t>31</a:t>
            </a:fld>
            <a:endParaRPr lang="en-US"/>
          </a:p>
        </p:txBody>
      </p:sp>
    </p:spTree>
    <p:extLst>
      <p:ext uri="{BB962C8B-B14F-4D97-AF65-F5344CB8AC3E}">
        <p14:creationId xmlns:p14="http://schemas.microsoft.com/office/powerpoint/2010/main" val="2067026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37</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29868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40</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50029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48</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49104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55</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7211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65</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963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70</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5947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72</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29489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80</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72778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AA5D3A-4F65-40BD-9FDD-BC5DEB165F09}" type="slidenum">
              <a:rPr lang="en-US" smtClean="0"/>
              <a:pPr/>
              <a:t>82</a:t>
            </a:fld>
            <a:endParaRPr lang="en-US"/>
          </a:p>
        </p:txBody>
      </p:sp>
    </p:spTree>
    <p:extLst>
      <p:ext uri="{BB962C8B-B14F-4D97-AF65-F5344CB8AC3E}">
        <p14:creationId xmlns:p14="http://schemas.microsoft.com/office/powerpoint/2010/main" val="405283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CAECC-42B7-483F-BF45-2B99C52D34BC}" type="slidenum">
              <a:rPr lang="en-US" altLang="en-US"/>
              <a:pPr/>
              <a:t>2</a:t>
            </a:fld>
            <a:endParaRPr lang="en-US" alt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77313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AA5D3A-4F65-40BD-9FDD-BC5DEB165F09}" type="slidenum">
              <a:rPr lang="en-US" smtClean="0"/>
              <a:pPr/>
              <a:t>83</a:t>
            </a:fld>
            <a:endParaRPr lang="en-US"/>
          </a:p>
        </p:txBody>
      </p:sp>
    </p:spTree>
    <p:extLst>
      <p:ext uri="{BB962C8B-B14F-4D97-AF65-F5344CB8AC3E}">
        <p14:creationId xmlns:p14="http://schemas.microsoft.com/office/powerpoint/2010/main" val="513741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88</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98212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AA5D3A-4F65-40BD-9FDD-BC5DEB165F09}" type="slidenum">
              <a:rPr lang="en-US" smtClean="0"/>
              <a:pPr/>
              <a:t>90</a:t>
            </a:fld>
            <a:endParaRPr lang="en-US"/>
          </a:p>
        </p:txBody>
      </p:sp>
    </p:spTree>
    <p:extLst>
      <p:ext uri="{BB962C8B-B14F-4D97-AF65-F5344CB8AC3E}">
        <p14:creationId xmlns:p14="http://schemas.microsoft.com/office/powerpoint/2010/main" val="4100187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AA5D3A-4F65-40BD-9FDD-BC5DEB165F09}" type="slidenum">
              <a:rPr lang="en-US" smtClean="0"/>
              <a:pPr/>
              <a:t>91</a:t>
            </a:fld>
            <a:endParaRPr lang="en-US"/>
          </a:p>
        </p:txBody>
      </p:sp>
    </p:spTree>
    <p:extLst>
      <p:ext uri="{BB962C8B-B14F-4D97-AF65-F5344CB8AC3E}">
        <p14:creationId xmlns:p14="http://schemas.microsoft.com/office/powerpoint/2010/main" val="431869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93</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80205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95</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59948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96</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650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101</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65698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105</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197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CAECC-42B7-483F-BF45-2B99C52D34BC}" type="slidenum">
              <a:rPr lang="en-US" altLang="en-US"/>
              <a:pPr/>
              <a:t>3</a:t>
            </a:fld>
            <a:endParaRPr lang="en-US" alt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0642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CAECC-42B7-483F-BF45-2B99C52D34BC}" type="slidenum">
              <a:rPr lang="en-US" altLang="en-US"/>
              <a:pPr/>
              <a:t>4</a:t>
            </a:fld>
            <a:endParaRPr lang="en-US" alt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42124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CAECC-42B7-483F-BF45-2B99C52D34BC}" type="slidenum">
              <a:rPr lang="en-US" altLang="en-US"/>
              <a:pPr/>
              <a:t>5</a:t>
            </a:fld>
            <a:endParaRPr lang="en-US" alt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1635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9CAECC-42B7-483F-BF45-2B99C52D34BC}" type="slidenum">
              <a:rPr lang="en-US" altLang="en-US"/>
              <a:pPr/>
              <a:t>6</a:t>
            </a:fld>
            <a:endParaRPr lang="en-US" alt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37298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7</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87829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14</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46557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EE902A-8C21-45C6-8F10-0462E30739A2}" type="slidenum">
              <a:rPr lang="en-US" altLang="en-US"/>
              <a:pPr/>
              <a:t>27</a:t>
            </a:fld>
            <a:endParaRPr lang="en-US" alt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07708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835150" y="692150"/>
            <a:ext cx="5327650" cy="750888"/>
          </a:xfrm>
        </p:spPr>
        <p:txBody>
          <a:bodyPr/>
          <a:lstStyle>
            <a:lvl1pPr>
              <a:defRPr sz="2800" b="1"/>
            </a:lvl1pPr>
          </a:lstStyle>
          <a:p>
            <a:pPr lvl="0"/>
            <a:r>
              <a:rPr lang="en-US" altLang="en-US" noProof="0" smtClean="0"/>
              <a:t>Click to edit Master title style</a:t>
            </a:r>
            <a:endParaRPr lang="ru-RU" altLang="en-US" noProof="0" smtClean="0"/>
          </a:p>
        </p:txBody>
      </p:sp>
      <p:sp>
        <p:nvSpPr>
          <p:cNvPr id="5123" name="Rectangle 3"/>
          <p:cNvSpPr>
            <a:spLocks noGrp="1" noChangeArrowheads="1"/>
          </p:cNvSpPr>
          <p:nvPr>
            <p:ph type="subTitle" idx="1"/>
          </p:nvPr>
        </p:nvSpPr>
        <p:spPr>
          <a:xfrm>
            <a:off x="1835150" y="1412875"/>
            <a:ext cx="5327650"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buFontTx/>
              <a:buNone/>
              <a:defRPr sz="2400" b="1">
                <a:solidFill>
                  <a:schemeClr val="bg1"/>
                </a:solidFill>
              </a:defRPr>
            </a:lvl1pPr>
          </a:lstStyle>
          <a:p>
            <a:pPr lvl="0"/>
            <a:r>
              <a:rPr lang="en-US" altLang="en-US" noProof="0" smtClean="0"/>
              <a:t>Click to edit Master subtitle style</a:t>
            </a:r>
            <a:endParaRPr lang="ru-RU" alt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6928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64163" y="476250"/>
            <a:ext cx="1655762" cy="5688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476250"/>
            <a:ext cx="4816475" cy="5688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0447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779467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268413"/>
            <a:ext cx="3198812"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9525" y="1268413"/>
            <a:ext cx="32004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970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385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2770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39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49607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77039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476250"/>
            <a:ext cx="60483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p>
        </p:txBody>
      </p:sp>
      <p:sp>
        <p:nvSpPr>
          <p:cNvPr id="1027" name="Rectangle 3"/>
          <p:cNvSpPr>
            <a:spLocks noGrp="1" noChangeArrowheads="1"/>
          </p:cNvSpPr>
          <p:nvPr>
            <p:ph type="body" idx="1"/>
          </p:nvPr>
        </p:nvSpPr>
        <p:spPr bwMode="auto">
          <a:xfrm>
            <a:off x="468313" y="1268413"/>
            <a:ext cx="6551612"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0"/>
            <a:r>
              <a:rPr lang="ru-RU" altLang="en-US" smtClean="0"/>
              <a:t>Третий уровень</a:t>
            </a:r>
          </a:p>
          <a:p>
            <a:pPr lvl="1"/>
            <a:r>
              <a:rPr lang="ru-RU" altLang="en-US" smtClean="0"/>
              <a:t>Четвертый уровень</a:t>
            </a:r>
          </a:p>
          <a:p>
            <a:pPr lvl="2"/>
            <a:r>
              <a:rPr lang="ru-RU" altLang="en-US" smtClean="0"/>
              <a:t>Пятый уровень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200" kern="1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panose="020B0604020202020204" pitchFamily="34" charset="0"/>
        </a:defRPr>
      </a:lvl2pPr>
      <a:lvl3pPr algn="l" rtl="0" eaLnBrk="1" fontAlgn="base" hangingPunct="1">
        <a:spcBef>
          <a:spcPct val="0"/>
        </a:spcBef>
        <a:spcAft>
          <a:spcPct val="0"/>
        </a:spcAft>
        <a:defRPr sz="3200">
          <a:solidFill>
            <a:schemeClr val="bg1"/>
          </a:solidFill>
          <a:latin typeface="Arial" panose="020B0604020202020204" pitchFamily="34" charset="0"/>
        </a:defRPr>
      </a:lvl3pPr>
      <a:lvl4pPr algn="l" rtl="0" eaLnBrk="1" fontAlgn="base" hangingPunct="1">
        <a:spcBef>
          <a:spcPct val="0"/>
        </a:spcBef>
        <a:spcAft>
          <a:spcPct val="0"/>
        </a:spcAft>
        <a:defRPr sz="3200">
          <a:solidFill>
            <a:schemeClr val="bg1"/>
          </a:solidFill>
          <a:latin typeface="Arial" panose="020B0604020202020204" pitchFamily="34" charset="0"/>
        </a:defRPr>
      </a:lvl4pPr>
      <a:lvl5pPr algn="l" rtl="0" eaLnBrk="1" fontAlgn="base" hangingPunct="1">
        <a:spcBef>
          <a:spcPct val="0"/>
        </a:spcBef>
        <a:spcAft>
          <a:spcPct val="0"/>
        </a:spcAft>
        <a:defRPr sz="3200">
          <a:solidFill>
            <a:schemeClr val="bg1"/>
          </a:solidFill>
          <a:latin typeface="Arial" panose="020B0604020202020204" pitchFamily="34" charset="0"/>
        </a:defRPr>
      </a:lvl5pPr>
      <a:lvl6pPr marL="457200" algn="l" rtl="0" eaLnBrk="1" fontAlgn="base" hangingPunct="1">
        <a:spcBef>
          <a:spcPct val="0"/>
        </a:spcBef>
        <a:spcAft>
          <a:spcPct val="0"/>
        </a:spcAft>
        <a:defRPr sz="3200">
          <a:solidFill>
            <a:schemeClr val="bg1"/>
          </a:solidFill>
          <a:latin typeface="Arial" panose="020B0604020202020204" pitchFamily="34" charset="0"/>
        </a:defRPr>
      </a:lvl6pPr>
      <a:lvl7pPr marL="914400" algn="l" rtl="0" eaLnBrk="1" fontAlgn="base" hangingPunct="1">
        <a:spcBef>
          <a:spcPct val="0"/>
        </a:spcBef>
        <a:spcAft>
          <a:spcPct val="0"/>
        </a:spcAft>
        <a:defRPr sz="3200">
          <a:solidFill>
            <a:schemeClr val="bg1"/>
          </a:solidFill>
          <a:latin typeface="Arial" panose="020B0604020202020204" pitchFamily="34" charset="0"/>
        </a:defRPr>
      </a:lvl7pPr>
      <a:lvl8pPr marL="1371600" algn="l" rtl="0" eaLnBrk="1" fontAlgn="base" hangingPunct="1">
        <a:spcBef>
          <a:spcPct val="0"/>
        </a:spcBef>
        <a:spcAft>
          <a:spcPct val="0"/>
        </a:spcAft>
        <a:defRPr sz="3200">
          <a:solidFill>
            <a:schemeClr val="bg1"/>
          </a:solidFill>
          <a:latin typeface="Arial" panose="020B0604020202020204" pitchFamily="34" charset="0"/>
        </a:defRPr>
      </a:lvl8pPr>
      <a:lvl9pPr marL="1828800" algn="l" rtl="0" eaLnBrk="1" fontAlgn="base" hangingPunct="1">
        <a:spcBef>
          <a:spcPct val="0"/>
        </a:spcBef>
        <a:spcAft>
          <a:spcPct val="0"/>
        </a:spcAft>
        <a:defRPr sz="3200">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bg2"/>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bg2"/>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2"/>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toledozoo.org/aquarium"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upload.wikimedia.org/wikipedia/commons/3/32/Continental_shelf.pn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google.com/search?authuser=0&amp;bih=854&amp;biw=1749&amp;hl=en&amp;sxsrf=ALeKk02kqSSxZsN4XrDNp0KXSNWfiKv26g:1609542742422&amp;q=how+to+pronounce+benthos&amp;stick=H4sIAAAAAAAAAOMIfcRoyS3w8sc9YSmDSWtOXmPU4uINKMrPK81LzkwsyczPExLmYglJLcoV4pbi5GJPSs0rycgvtmJRYkrN41nEKpGRX65Qkq9QANSSD9STqgBVAQBrfRtcWQAAAA&amp;pron_lang=en&amp;pron_country=us&amp;sa=X&amp;ved=2ahUKEwjQgqb77fvtAhXEGc0KHV8kDf8Q3eEDMAB6BAgGEAg"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94.xml.rels><?xml version="1.0" encoding="UTF-8" standalone="yes"?>
<Relationships xmlns="http://schemas.openxmlformats.org/package/2006/relationships"><Relationship Id="rId3" Type="http://schemas.openxmlformats.org/officeDocument/2006/relationships/hyperlink" Target="https://www.nesdis.noaa.gov/content/imagery-data-0" TargetMode="External"/><Relationship Id="rId2" Type="http://schemas.openxmlformats.org/officeDocument/2006/relationships/hyperlink" Target="https://www.nnvl.noaa.gov/view/globaldata.html#SURF" TargetMode="External"/><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9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8.jpg"/><Relationship Id="rId4" Type="http://schemas.openxmlformats.org/officeDocument/2006/relationships/image" Target="../media/image97.png"/></Relationships>
</file>

<file path=ppt/slides/_rels/slide9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tel:1-858-246-5511" TargetMode="External"/><Relationship Id="rId2" Type="http://schemas.openxmlformats.org/officeDocument/2006/relationships/hyperlink" Target="mailto:information@whoi.edu" TargetMode="Externa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www.bgsu.edu/arts-and-sciences/biological-sciences/facilities-and-resources/marine-laboratory.html" TargetMode="External"/><Relationship Id="rId1" Type="http://schemas.openxmlformats.org/officeDocument/2006/relationships/slideLayout" Target="../slideLayouts/slideLayout2.xml"/><Relationship Id="rId4" Type="http://schemas.openxmlformats.org/officeDocument/2006/relationships/image" Target="../media/image10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0" y="5734050"/>
            <a:ext cx="9144000" cy="504825"/>
          </a:xfrm>
          <a:noFill/>
        </p:spPr>
        <p:txBody>
          <a:bodyPr/>
          <a:lstStyle/>
          <a:p>
            <a:pPr algn="ctr"/>
            <a:r>
              <a:rPr lang="en-US" altLang="en-US" dirty="0" smtClean="0">
                <a:latin typeface="Tahoma" panose="020B0604030504040204" pitchFamily="34" charset="0"/>
              </a:rPr>
              <a:t>Oceanography Merit Badge</a:t>
            </a:r>
            <a:endParaRPr lang="uk-UA" altLang="en-US" dirty="0">
              <a:latin typeface="Tahoma" panose="020B0604030504040204" pitchFamily="34" charset="0"/>
            </a:endParaRPr>
          </a:p>
        </p:txBody>
      </p:sp>
      <p:sp>
        <p:nvSpPr>
          <p:cNvPr id="34819" name="Rectangle 3"/>
          <p:cNvSpPr>
            <a:spLocks noGrp="1" noChangeArrowheads="1"/>
          </p:cNvSpPr>
          <p:nvPr>
            <p:ph type="subTitle" idx="1"/>
          </p:nvPr>
        </p:nvSpPr>
        <p:spPr>
          <a:xfrm>
            <a:off x="2209800" y="6310312"/>
            <a:ext cx="4800600" cy="547687"/>
          </a:xfrm>
        </p:spPr>
        <p:txBody>
          <a:bodyPr/>
          <a:lstStyle/>
          <a:p>
            <a:pPr algn="ctr">
              <a:lnSpc>
                <a:spcPct val="90000"/>
              </a:lnSpc>
            </a:pPr>
            <a:r>
              <a:rPr lang="en-US" altLang="en-US" sz="1400" dirty="0" smtClean="0">
                <a:latin typeface="Tahoma" panose="020B0604030504040204" pitchFamily="34" charset="0"/>
              </a:rPr>
              <a:t>Troop 344 and 9344</a:t>
            </a:r>
          </a:p>
          <a:p>
            <a:pPr algn="ctr">
              <a:lnSpc>
                <a:spcPct val="90000"/>
              </a:lnSpc>
            </a:pPr>
            <a:r>
              <a:rPr lang="en-US" altLang="en-US" sz="1400" dirty="0" smtClean="0">
                <a:latin typeface="Tahoma" panose="020B0604030504040204" pitchFamily="34" charset="0"/>
              </a:rPr>
              <a:t>Pemberville, OH</a:t>
            </a:r>
            <a:endParaRPr lang="uk-UA" altLang="en-US" sz="1400" dirty="0">
              <a:latin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5519737"/>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Physical Oceanography</a:t>
            </a:r>
            <a:endParaRPr lang="en-US" dirty="0">
              <a:solidFill>
                <a:srgbClr val="FFFFFF"/>
              </a:solidFill>
            </a:endParaRPr>
          </a:p>
        </p:txBody>
      </p:sp>
      <p:sp>
        <p:nvSpPr>
          <p:cNvPr id="3" name="Content Placeholder 2"/>
          <p:cNvSpPr>
            <a:spLocks noGrp="1"/>
          </p:cNvSpPr>
          <p:nvPr>
            <p:ph idx="1"/>
          </p:nvPr>
        </p:nvSpPr>
        <p:spPr>
          <a:xfrm>
            <a:off x="468312" y="1752599"/>
            <a:ext cx="8218487" cy="4411663"/>
          </a:xfrm>
        </p:spPr>
        <p:txBody>
          <a:bodyPr/>
          <a:lstStyle/>
          <a:p>
            <a:r>
              <a:rPr lang="en-US" sz="2000" b="1" dirty="0"/>
              <a:t>Physical </a:t>
            </a:r>
            <a:r>
              <a:rPr lang="en-US" sz="2000" b="1" dirty="0" smtClean="0"/>
              <a:t>Oceanography</a:t>
            </a:r>
            <a:r>
              <a:rPr lang="en-US" sz="2000" dirty="0" smtClean="0"/>
              <a:t> </a:t>
            </a:r>
            <a:r>
              <a:rPr lang="en-US" sz="2000" dirty="0"/>
              <a:t>involves the study of the properties (temperature, density, etc.) and movement (waves, currents, and tides) of seawater and the interaction between the ocean and the atmosphere.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654426"/>
            <a:ext cx="7874000" cy="2794000"/>
          </a:xfrm>
          <a:prstGeom prst="rect">
            <a:avLst/>
          </a:prstGeom>
        </p:spPr>
      </p:pic>
    </p:spTree>
    <p:extLst>
      <p:ext uri="{BB962C8B-B14F-4D97-AF65-F5344CB8AC3E}">
        <p14:creationId xmlns:p14="http://schemas.microsoft.com/office/powerpoint/2010/main" val="12749692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Marine Aquarium</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hlinkClick r:id="rId2"/>
              </a:rPr>
              <a:t>Toledo Zoo Aquarium</a:t>
            </a:r>
            <a:endParaRPr lang="en-US" dirty="0" smtClean="0"/>
          </a:p>
          <a:p>
            <a:endParaRPr lang="en-US" dirty="0"/>
          </a:p>
        </p:txBody>
      </p:sp>
      <p:pic>
        <p:nvPicPr>
          <p:cNvPr id="4" name="Picture 3"/>
          <p:cNvPicPr>
            <a:picLocks noChangeAspect="1"/>
          </p:cNvPicPr>
          <p:nvPr/>
        </p:nvPicPr>
        <p:blipFill>
          <a:blip r:embed="rId3"/>
          <a:stretch>
            <a:fillRect/>
          </a:stretch>
        </p:blipFill>
        <p:spPr>
          <a:xfrm>
            <a:off x="2438400" y="2335213"/>
            <a:ext cx="3657600" cy="2762250"/>
          </a:xfrm>
          <a:prstGeom prst="rect">
            <a:avLst/>
          </a:prstGeom>
        </p:spPr>
      </p:pic>
    </p:spTree>
    <p:extLst>
      <p:ext uri="{BB962C8B-B14F-4D97-AF65-F5344CB8AC3E}">
        <p14:creationId xmlns:p14="http://schemas.microsoft.com/office/powerpoint/2010/main" val="1053423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9</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Do ONE of the following: </a:t>
            </a:r>
          </a:p>
          <a:p>
            <a:pPr marL="800100" lvl="1" indent="-342900">
              <a:buFont typeface="+mj-lt"/>
              <a:buAutoNum type="alphaLcPeriod" startAt="3"/>
            </a:pPr>
            <a:r>
              <a:rPr lang="en-US" sz="1600" b="0" dirty="0" smtClean="0"/>
              <a:t>Explain </a:t>
            </a:r>
            <a:r>
              <a:rPr lang="en-US" sz="1600" b="0" dirty="0"/>
              <a:t>to your troop in a five minute prepared speech "Why Oceanography Is Important" or describe "Career Opportunities in Oceanography." (Before making your speech, show your speech outline to your counselor for approval.)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28523048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Importance of Oceanography</a:t>
            </a:r>
            <a:endParaRPr lang="en-US" dirty="0">
              <a:solidFill>
                <a:srgbClr val="FFFFFF"/>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218" y="1268413"/>
            <a:ext cx="7063581" cy="5297686"/>
          </a:xfrm>
        </p:spPr>
      </p:pic>
    </p:spTree>
    <p:extLst>
      <p:ext uri="{BB962C8B-B14F-4D97-AF65-F5344CB8AC3E}">
        <p14:creationId xmlns:p14="http://schemas.microsoft.com/office/powerpoint/2010/main" val="3618727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Careers in Oceanography</a:t>
            </a:r>
            <a:endParaRPr lang="en-US" dirty="0">
              <a:solidFill>
                <a:srgbClr val="FFFFFF"/>
              </a:solidFill>
            </a:endParaRPr>
          </a:p>
        </p:txBody>
      </p:sp>
      <p:sp>
        <p:nvSpPr>
          <p:cNvPr id="3" name="Content Placeholder 2"/>
          <p:cNvSpPr>
            <a:spLocks noGrp="1"/>
          </p:cNvSpPr>
          <p:nvPr>
            <p:ph idx="1"/>
          </p:nvPr>
        </p:nvSpPr>
        <p:spPr>
          <a:xfrm>
            <a:off x="468313" y="1600199"/>
            <a:ext cx="3951287" cy="5029201"/>
          </a:xfrm>
        </p:spPr>
        <p:txBody>
          <a:bodyPr/>
          <a:lstStyle/>
          <a:p>
            <a:r>
              <a:rPr lang="en-US" sz="1800" dirty="0" smtClean="0"/>
              <a:t>Most </a:t>
            </a:r>
            <a:r>
              <a:rPr lang="en-US" sz="1800" dirty="0"/>
              <a:t>jobs in the field require at least a bachelor's degree in oceanography or in a related </a:t>
            </a:r>
            <a:r>
              <a:rPr lang="en-US" sz="1800" dirty="0" smtClean="0"/>
              <a:t>field such as biology</a:t>
            </a:r>
            <a:r>
              <a:rPr lang="en-US" sz="1800" dirty="0"/>
              <a:t>, chemistry, physics or </a:t>
            </a:r>
            <a:r>
              <a:rPr lang="en-US" sz="1800" dirty="0" smtClean="0"/>
              <a:t>geology. </a:t>
            </a:r>
            <a:r>
              <a:rPr lang="en-US" sz="1800" dirty="0"/>
              <a:t>Some positions may require a master's degree or a Ph.D. </a:t>
            </a:r>
          </a:p>
          <a:p>
            <a:r>
              <a:rPr lang="en-US" sz="1800" dirty="0" smtClean="0"/>
              <a:t>The </a:t>
            </a:r>
            <a:r>
              <a:rPr lang="en-US" sz="1800" dirty="0"/>
              <a:t>job </a:t>
            </a:r>
            <a:r>
              <a:rPr lang="en-US" sz="1800" dirty="0" smtClean="0"/>
              <a:t>outlook as </a:t>
            </a:r>
            <a:r>
              <a:rPr lang="en-US" sz="1800" dirty="0"/>
              <a:t>a whole are good, with an expected growth of 14 percent in the years from 2016 to 2026.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3208"/>
          <a:stretch/>
        </p:blipFill>
        <p:spPr>
          <a:xfrm>
            <a:off x="4572000" y="1676400"/>
            <a:ext cx="4480042" cy="4243010"/>
          </a:xfrm>
          <a:prstGeom prst="rect">
            <a:avLst/>
          </a:prstGeom>
        </p:spPr>
      </p:pic>
    </p:spTree>
    <p:extLst>
      <p:ext uri="{BB962C8B-B14F-4D97-AF65-F5344CB8AC3E}">
        <p14:creationId xmlns:p14="http://schemas.microsoft.com/office/powerpoint/2010/main" val="26268547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Careers in Oceanography</a:t>
            </a:r>
            <a:endParaRPr lang="en-US" dirty="0">
              <a:solidFill>
                <a:srgbClr val="FFFFFF"/>
              </a:solidFill>
            </a:endParaRPr>
          </a:p>
        </p:txBody>
      </p:sp>
      <p:sp>
        <p:nvSpPr>
          <p:cNvPr id="3" name="Content Placeholder 2"/>
          <p:cNvSpPr>
            <a:spLocks noGrp="1"/>
          </p:cNvSpPr>
          <p:nvPr>
            <p:ph idx="1"/>
          </p:nvPr>
        </p:nvSpPr>
        <p:spPr>
          <a:xfrm>
            <a:off x="468312" y="1268413"/>
            <a:ext cx="8142287" cy="4895850"/>
          </a:xfrm>
        </p:spPr>
        <p:txBody>
          <a:bodyPr/>
          <a:lstStyle/>
          <a:p>
            <a:pPr marL="0" indent="0">
              <a:buNone/>
            </a:pPr>
            <a:r>
              <a:rPr lang="en-US" sz="1800" dirty="0" smtClean="0"/>
              <a:t>Plenty of ocean-related career opportunities exist, including:</a:t>
            </a:r>
          </a:p>
          <a:p>
            <a:r>
              <a:rPr lang="en-US" sz="1800" dirty="0" smtClean="0"/>
              <a:t>Aquaculture</a:t>
            </a:r>
          </a:p>
          <a:p>
            <a:r>
              <a:rPr lang="en-US" sz="1800" dirty="0" smtClean="0"/>
              <a:t>Fish and Game Officer</a:t>
            </a:r>
          </a:p>
          <a:p>
            <a:r>
              <a:rPr lang="en-US" sz="1800" dirty="0" smtClean="0"/>
              <a:t>Ocean </a:t>
            </a:r>
            <a:r>
              <a:rPr lang="en-US" sz="1800" dirty="0"/>
              <a:t>Engineering</a:t>
            </a:r>
          </a:p>
          <a:p>
            <a:r>
              <a:rPr lang="en-US" sz="1800" dirty="0" smtClean="0"/>
              <a:t>Marine Biologist</a:t>
            </a:r>
            <a:endParaRPr lang="en-US" sz="1800" dirty="0"/>
          </a:p>
          <a:p>
            <a:r>
              <a:rPr lang="en-US" sz="1800" dirty="0" smtClean="0"/>
              <a:t>Marine </a:t>
            </a:r>
            <a:r>
              <a:rPr lang="en-US" sz="1800" dirty="0"/>
              <a:t>Mammal Trainer</a:t>
            </a:r>
          </a:p>
          <a:p>
            <a:r>
              <a:rPr lang="en-US" sz="1800" dirty="0" smtClean="0"/>
              <a:t>Marine </a:t>
            </a:r>
            <a:r>
              <a:rPr lang="en-US" sz="1800" dirty="0"/>
              <a:t>Archeology</a:t>
            </a:r>
          </a:p>
          <a:p>
            <a:r>
              <a:rPr lang="en-US" sz="1800" dirty="0" smtClean="0"/>
              <a:t>Marine </a:t>
            </a:r>
            <a:r>
              <a:rPr lang="en-US" sz="1800" dirty="0"/>
              <a:t>Researcher</a:t>
            </a:r>
          </a:p>
          <a:p>
            <a:r>
              <a:rPr lang="en-US" sz="1800" dirty="0" smtClean="0"/>
              <a:t>Marine </a:t>
            </a:r>
            <a:r>
              <a:rPr lang="en-US" sz="1800" dirty="0"/>
              <a:t>Environment Educator/ Oceanography</a:t>
            </a:r>
          </a:p>
          <a:p>
            <a:r>
              <a:rPr lang="en-US" sz="1800" dirty="0" smtClean="0"/>
              <a:t>Aquatic </a:t>
            </a:r>
            <a:r>
              <a:rPr lang="en-US" sz="1800" dirty="0"/>
              <a:t>Veterinarian</a:t>
            </a:r>
          </a:p>
          <a:p>
            <a:r>
              <a:rPr lang="en-US" sz="1800" dirty="0" smtClean="0"/>
              <a:t>Scuba </a:t>
            </a:r>
            <a:r>
              <a:rPr lang="en-US" sz="1800" dirty="0"/>
              <a:t>Diving Instructor and Underwater Filmmaker</a:t>
            </a:r>
          </a:p>
          <a:p>
            <a:r>
              <a:rPr lang="en-US" sz="1800" dirty="0" smtClean="0"/>
              <a:t>Marine </a:t>
            </a:r>
            <a:r>
              <a:rPr lang="en-US" sz="1800" dirty="0"/>
              <a:t>Scientist</a:t>
            </a:r>
          </a:p>
          <a:p>
            <a:r>
              <a:rPr lang="en-US" sz="1800" dirty="0" smtClean="0"/>
              <a:t>Marine </a:t>
            </a:r>
            <a:r>
              <a:rPr lang="en-US" sz="1800" dirty="0"/>
              <a:t>Environment </a:t>
            </a:r>
            <a:r>
              <a:rPr lang="en-US" sz="1800" dirty="0" smtClean="0"/>
              <a:t>Economist</a:t>
            </a:r>
          </a:p>
          <a:p>
            <a:r>
              <a:rPr lang="en-US" sz="1800" dirty="0" smtClean="0"/>
              <a:t>Underwater Photographer</a:t>
            </a:r>
            <a:endParaRPr lang="en-US" sz="1800" dirty="0"/>
          </a:p>
          <a:p>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4863" y="1752600"/>
            <a:ext cx="3657600" cy="2057400"/>
          </a:xfrm>
          <a:prstGeom prst="rect">
            <a:avLst/>
          </a:prstGeom>
        </p:spPr>
      </p:pic>
    </p:spTree>
    <p:extLst>
      <p:ext uri="{BB962C8B-B14F-4D97-AF65-F5344CB8AC3E}">
        <p14:creationId xmlns:p14="http://schemas.microsoft.com/office/powerpoint/2010/main" val="13698260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10</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400" dirty="0"/>
              <a:t>Describe four methods that marine scientists use to investigate the ocean, underlying geology, and organisms living in the water.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11135109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310312" cy="508000"/>
          </a:xfrm>
        </p:spPr>
        <p:txBody>
          <a:bodyPr/>
          <a:lstStyle/>
          <a:p>
            <a:r>
              <a:rPr lang="en-US" dirty="0" smtClean="0">
                <a:solidFill>
                  <a:srgbClr val="FFFFFF"/>
                </a:solidFill>
              </a:rPr>
              <a:t>Oceanographic Study Techniques</a:t>
            </a:r>
            <a:endParaRPr lang="en-US" dirty="0">
              <a:solidFill>
                <a:srgbClr val="FFFFFF"/>
              </a:solidFill>
            </a:endParaRPr>
          </a:p>
        </p:txBody>
      </p:sp>
      <p:sp>
        <p:nvSpPr>
          <p:cNvPr id="3" name="Content Placeholder 2"/>
          <p:cNvSpPr>
            <a:spLocks noGrp="1"/>
          </p:cNvSpPr>
          <p:nvPr>
            <p:ph idx="1"/>
          </p:nvPr>
        </p:nvSpPr>
        <p:spPr>
          <a:xfrm>
            <a:off x="468313" y="1752599"/>
            <a:ext cx="3951287" cy="4411663"/>
          </a:xfrm>
        </p:spPr>
        <p:txBody>
          <a:bodyPr/>
          <a:lstStyle/>
          <a:p>
            <a:r>
              <a:rPr lang="en-US" sz="1800" b="1" dirty="0" smtClean="0"/>
              <a:t>Oceanographic Research Vessels </a:t>
            </a:r>
            <a:r>
              <a:rPr lang="en-US" sz="1800" dirty="0" smtClean="0"/>
              <a:t>carry </a:t>
            </a:r>
            <a:r>
              <a:rPr lang="en-US" sz="1800" dirty="0"/>
              <a:t>out research on the physical, chemical, and biological characteristics of water, the atmosphere, and climate, and to these ends carry equipment for collecting water samples from a range of depths, including the deep seas, as well as equipment for the hydrographic sounding of the seabed, along with numerous other environmental sensors. </a:t>
            </a:r>
            <a:endParaRPr lang="en-US" sz="1800" dirty="0" smtClean="0"/>
          </a:p>
          <a:p>
            <a:r>
              <a:rPr lang="en-US" sz="1800" dirty="0" smtClean="0"/>
              <a:t>These </a:t>
            </a:r>
            <a:r>
              <a:rPr lang="en-US" sz="1800" dirty="0"/>
              <a:t>vessels often also carry scientific </a:t>
            </a:r>
            <a:r>
              <a:rPr lang="en-US" sz="1800" dirty="0" smtClean="0"/>
              <a:t>divers </a:t>
            </a:r>
            <a:r>
              <a:rPr lang="en-US" sz="1800" dirty="0"/>
              <a:t>and unmanned underwater vehicles.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752600"/>
            <a:ext cx="4264124" cy="3200246"/>
          </a:xfrm>
          <a:prstGeom prst="rect">
            <a:avLst/>
          </a:prstGeom>
        </p:spPr>
      </p:pic>
    </p:spTree>
    <p:extLst>
      <p:ext uri="{BB962C8B-B14F-4D97-AF65-F5344CB8AC3E}">
        <p14:creationId xmlns:p14="http://schemas.microsoft.com/office/powerpoint/2010/main" val="22732253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310312" cy="508000"/>
          </a:xfrm>
        </p:spPr>
        <p:txBody>
          <a:bodyPr/>
          <a:lstStyle/>
          <a:p>
            <a:r>
              <a:rPr lang="en-US" dirty="0" smtClean="0">
                <a:solidFill>
                  <a:srgbClr val="FFFFFF"/>
                </a:solidFill>
              </a:rPr>
              <a:t>Oceanographic Study Techniques</a:t>
            </a:r>
            <a:endParaRPr lang="en-US" dirty="0">
              <a:solidFill>
                <a:srgbClr val="FFFFFF"/>
              </a:solidFill>
            </a:endParaRPr>
          </a:p>
        </p:txBody>
      </p:sp>
      <p:sp>
        <p:nvSpPr>
          <p:cNvPr id="3" name="Content Placeholder 2"/>
          <p:cNvSpPr>
            <a:spLocks noGrp="1"/>
          </p:cNvSpPr>
          <p:nvPr>
            <p:ph idx="1"/>
          </p:nvPr>
        </p:nvSpPr>
        <p:spPr>
          <a:xfrm>
            <a:off x="468313" y="1676399"/>
            <a:ext cx="4281487" cy="4487863"/>
          </a:xfrm>
        </p:spPr>
        <p:txBody>
          <a:bodyPr/>
          <a:lstStyle/>
          <a:p>
            <a:r>
              <a:rPr lang="en-US" sz="1800" b="1" dirty="0" smtClean="0"/>
              <a:t>Drilling Into the Ocean </a:t>
            </a:r>
            <a:r>
              <a:rPr lang="en-US" sz="1800" b="1" dirty="0" smtClean="0"/>
              <a:t>Sediments </a:t>
            </a:r>
            <a:r>
              <a:rPr lang="en-US" sz="1800" dirty="0" smtClean="0"/>
              <a:t>and </a:t>
            </a:r>
            <a:r>
              <a:rPr lang="en-US" sz="1800" dirty="0"/>
              <a:t>taking sediment and core samples</a:t>
            </a:r>
            <a:r>
              <a:rPr lang="en-US" sz="1800" dirty="0" smtClean="0"/>
              <a:t>.</a:t>
            </a:r>
          </a:p>
          <a:p>
            <a:r>
              <a:rPr lang="en-US" sz="1800" dirty="0"/>
              <a:t>Analysis of these samples </a:t>
            </a:r>
            <a:r>
              <a:rPr lang="en-US" sz="1800" dirty="0" smtClean="0"/>
              <a:t>help </a:t>
            </a:r>
            <a:r>
              <a:rPr lang="en-US" sz="1800" dirty="0"/>
              <a:t>scientists understand changes in ocean temperature, sea ice extent, and primary productivity throughout the last </a:t>
            </a:r>
            <a:r>
              <a:rPr lang="en-US" sz="1800" dirty="0" smtClean="0"/>
              <a:t>several thousands of </a:t>
            </a:r>
            <a:r>
              <a:rPr lang="en-US" sz="1800" dirty="0"/>
              <a:t>years.</a:t>
            </a:r>
            <a:r>
              <a:rPr lang="en-US" sz="1800" dirty="0"/>
              <a:t/>
            </a:r>
            <a:br>
              <a:rPr lang="en-US" sz="1800" dirty="0"/>
            </a:b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676399"/>
            <a:ext cx="3581400" cy="26021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346566"/>
            <a:ext cx="3581400" cy="2388766"/>
          </a:xfrm>
          <a:prstGeom prst="rect">
            <a:avLst/>
          </a:prstGeom>
        </p:spPr>
      </p:pic>
    </p:spTree>
    <p:extLst>
      <p:ext uri="{BB962C8B-B14F-4D97-AF65-F5344CB8AC3E}">
        <p14:creationId xmlns:p14="http://schemas.microsoft.com/office/powerpoint/2010/main" val="36827046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310312" cy="508000"/>
          </a:xfrm>
        </p:spPr>
        <p:txBody>
          <a:bodyPr/>
          <a:lstStyle/>
          <a:p>
            <a:r>
              <a:rPr lang="en-US" dirty="0" smtClean="0">
                <a:solidFill>
                  <a:srgbClr val="FFFFFF"/>
                </a:solidFill>
              </a:rPr>
              <a:t>Oceanographic Study Techniques</a:t>
            </a:r>
            <a:endParaRPr lang="en-US" dirty="0">
              <a:solidFill>
                <a:srgbClr val="FFFFFF"/>
              </a:solidFill>
            </a:endParaRPr>
          </a:p>
        </p:txBody>
      </p:sp>
      <p:sp>
        <p:nvSpPr>
          <p:cNvPr id="3" name="Content Placeholder 2"/>
          <p:cNvSpPr>
            <a:spLocks noGrp="1"/>
          </p:cNvSpPr>
          <p:nvPr>
            <p:ph idx="1"/>
          </p:nvPr>
        </p:nvSpPr>
        <p:spPr>
          <a:xfrm>
            <a:off x="468313" y="1676399"/>
            <a:ext cx="3722687" cy="4487863"/>
          </a:xfrm>
        </p:spPr>
        <p:txBody>
          <a:bodyPr/>
          <a:lstStyle/>
          <a:p>
            <a:r>
              <a:rPr lang="en-US" sz="1800" b="1" dirty="0" smtClean="0"/>
              <a:t>Autonomous </a:t>
            </a:r>
            <a:r>
              <a:rPr lang="en-US" sz="1800" b="1" dirty="0" smtClean="0"/>
              <a:t>Sensing </a:t>
            </a:r>
            <a:r>
              <a:rPr lang="en-US" sz="1800" b="1" dirty="0" smtClean="0"/>
              <a:t>Devices </a:t>
            </a:r>
            <a:r>
              <a:rPr lang="en-US" sz="1800" dirty="0" smtClean="0"/>
              <a:t>to </a:t>
            </a:r>
            <a:r>
              <a:rPr lang="en-US" sz="1800" dirty="0"/>
              <a:t>record data over time or in difficult </a:t>
            </a:r>
            <a:r>
              <a:rPr lang="en-US" sz="1800" dirty="0" smtClean="0"/>
              <a:t>locations.</a:t>
            </a:r>
          </a:p>
          <a:p>
            <a:r>
              <a:rPr lang="en-US" sz="1800" dirty="0" smtClean="0"/>
              <a:t>Some </a:t>
            </a:r>
            <a:r>
              <a:rPr lang="en-US" sz="1800" dirty="0"/>
              <a:t>float </a:t>
            </a:r>
            <a:r>
              <a:rPr lang="en-US" sz="1800" dirty="0" smtClean="0"/>
              <a:t>while </a:t>
            </a:r>
            <a:r>
              <a:rPr lang="en-US" sz="1800" dirty="0"/>
              <a:t>others are </a:t>
            </a:r>
            <a:r>
              <a:rPr lang="en-US" sz="1800" dirty="0" smtClean="0"/>
              <a:t>anchored.</a:t>
            </a:r>
          </a:p>
          <a:p>
            <a:r>
              <a:rPr lang="en-US" sz="1800" dirty="0" smtClean="0"/>
              <a:t>Often </a:t>
            </a:r>
            <a:r>
              <a:rPr lang="en-US" sz="1800" dirty="0"/>
              <a:t>used as survey platforms to map the seafloor or characterize physical, chemical, or biological properties of the water. </a:t>
            </a:r>
            <a:r>
              <a:rPr lang="en-US" sz="1800" dirty="0"/>
              <a:t/>
            </a:r>
            <a:br>
              <a:rPr lang="en-US" sz="1800" dirty="0"/>
            </a:b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676400"/>
            <a:ext cx="4728058" cy="23086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4114800"/>
            <a:ext cx="4728058" cy="1985784"/>
          </a:xfrm>
          <a:prstGeom prst="rect">
            <a:avLst/>
          </a:prstGeom>
        </p:spPr>
      </p:pic>
    </p:spTree>
    <p:extLst>
      <p:ext uri="{BB962C8B-B14F-4D97-AF65-F5344CB8AC3E}">
        <p14:creationId xmlns:p14="http://schemas.microsoft.com/office/powerpoint/2010/main" val="356000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310312" cy="508000"/>
          </a:xfrm>
        </p:spPr>
        <p:txBody>
          <a:bodyPr/>
          <a:lstStyle/>
          <a:p>
            <a:r>
              <a:rPr lang="en-US" dirty="0" smtClean="0">
                <a:solidFill>
                  <a:srgbClr val="FFFFFF"/>
                </a:solidFill>
              </a:rPr>
              <a:t>Oceanographic Study Techniques</a:t>
            </a:r>
            <a:endParaRPr lang="en-US" dirty="0">
              <a:solidFill>
                <a:srgbClr val="FFFFFF"/>
              </a:solidFill>
            </a:endParaRPr>
          </a:p>
        </p:txBody>
      </p:sp>
      <p:sp>
        <p:nvSpPr>
          <p:cNvPr id="3" name="Content Placeholder 2"/>
          <p:cNvSpPr>
            <a:spLocks noGrp="1"/>
          </p:cNvSpPr>
          <p:nvPr>
            <p:ph idx="1"/>
          </p:nvPr>
        </p:nvSpPr>
        <p:spPr>
          <a:xfrm>
            <a:off x="468313" y="1676400"/>
            <a:ext cx="3951287" cy="4487863"/>
          </a:xfrm>
        </p:spPr>
        <p:txBody>
          <a:bodyPr/>
          <a:lstStyle/>
          <a:p>
            <a:r>
              <a:rPr lang="en-US" sz="1800" b="1" dirty="0" smtClean="0"/>
              <a:t>Remote Sensing/Satellites</a:t>
            </a:r>
            <a:r>
              <a:rPr lang="en-US" sz="1800" dirty="0" smtClean="0"/>
              <a:t>.</a:t>
            </a:r>
          </a:p>
          <a:p>
            <a:r>
              <a:rPr lang="en-US" sz="1800" dirty="0"/>
              <a:t>The main applications are </a:t>
            </a:r>
            <a:r>
              <a:rPr lang="en-US" sz="1800" dirty="0" smtClean="0"/>
              <a:t>ocean weather </a:t>
            </a:r>
            <a:r>
              <a:rPr lang="en-US" sz="1800" dirty="0"/>
              <a:t>and climate studies, measuring primary productivity, water quality monitoring, detection of potential </a:t>
            </a:r>
            <a:r>
              <a:rPr lang="en-US" sz="1800" dirty="0" smtClean="0"/>
              <a:t>fishing zone</a:t>
            </a:r>
            <a:r>
              <a:rPr lang="en-US" sz="1800" dirty="0"/>
              <a:t>, marine life assessment, marine pollution monitoring, determination of near shore bathymetry and mapping</a:t>
            </a:r>
            <a:r>
              <a:rPr lang="en-US" sz="1800" dirty="0" smtClean="0"/>
              <a:t>, sensing </a:t>
            </a:r>
            <a:r>
              <a:rPr lang="en-US" sz="1800" dirty="0"/>
              <a:t>of ocean </a:t>
            </a:r>
            <a:r>
              <a:rPr lang="en-US" sz="1800" dirty="0" smtClean="0"/>
              <a:t>currents </a:t>
            </a:r>
            <a:r>
              <a:rPr lang="en-US" sz="1800" dirty="0"/>
              <a:t>and </a:t>
            </a:r>
            <a:r>
              <a:rPr lang="en-US" sz="1800" dirty="0" smtClean="0"/>
              <a:t>waves, </a:t>
            </a:r>
            <a:r>
              <a:rPr lang="en-US" sz="1800" dirty="0"/>
              <a:t>human impacts on marine and coastal life etc.</a:t>
            </a:r>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752601"/>
            <a:ext cx="4333875" cy="2891630"/>
          </a:xfrm>
          <a:prstGeom prst="rect">
            <a:avLst/>
          </a:prstGeom>
        </p:spPr>
      </p:pic>
    </p:spTree>
    <p:extLst>
      <p:ext uri="{BB962C8B-B14F-4D97-AF65-F5344CB8AC3E}">
        <p14:creationId xmlns:p14="http://schemas.microsoft.com/office/powerpoint/2010/main" val="3764532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Chemical Oceanography</a:t>
            </a:r>
            <a:endParaRPr lang="en-US" dirty="0">
              <a:solidFill>
                <a:srgbClr val="FFFFFF"/>
              </a:solidFill>
            </a:endParaRPr>
          </a:p>
        </p:txBody>
      </p:sp>
      <p:sp>
        <p:nvSpPr>
          <p:cNvPr id="3" name="Content Placeholder 2"/>
          <p:cNvSpPr>
            <a:spLocks noGrp="1"/>
          </p:cNvSpPr>
          <p:nvPr>
            <p:ph idx="1"/>
          </p:nvPr>
        </p:nvSpPr>
        <p:spPr>
          <a:xfrm>
            <a:off x="395289" y="1828799"/>
            <a:ext cx="3567112" cy="4335463"/>
          </a:xfrm>
        </p:spPr>
        <p:txBody>
          <a:bodyPr/>
          <a:lstStyle/>
          <a:p>
            <a:r>
              <a:rPr lang="en-US" sz="2000" b="1" dirty="0"/>
              <a:t>Chemical </a:t>
            </a:r>
            <a:r>
              <a:rPr lang="en-US" sz="2000" b="1" dirty="0" smtClean="0"/>
              <a:t>Oceanography</a:t>
            </a:r>
            <a:r>
              <a:rPr lang="en-US" sz="2000" dirty="0" smtClean="0"/>
              <a:t> </a:t>
            </a:r>
            <a:r>
              <a:rPr lang="en-US" sz="2000" dirty="0"/>
              <a:t>involves the study of the composition of seawater and the biogeochemical cycles that affect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563" y="1828800"/>
            <a:ext cx="4648200" cy="4648200"/>
          </a:xfrm>
          <a:prstGeom prst="rect">
            <a:avLst/>
          </a:prstGeom>
        </p:spPr>
      </p:pic>
    </p:spTree>
    <p:extLst>
      <p:ext uri="{BB962C8B-B14F-4D97-AF65-F5344CB8AC3E}">
        <p14:creationId xmlns:p14="http://schemas.microsoft.com/office/powerpoint/2010/main" val="3787034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Biological Oceanography</a:t>
            </a:r>
            <a:endParaRPr lang="en-US" dirty="0">
              <a:solidFill>
                <a:srgbClr val="FFFFFF"/>
              </a:solidFill>
            </a:endParaRPr>
          </a:p>
        </p:txBody>
      </p:sp>
      <p:sp>
        <p:nvSpPr>
          <p:cNvPr id="3" name="Content Placeholder 2"/>
          <p:cNvSpPr>
            <a:spLocks noGrp="1"/>
          </p:cNvSpPr>
          <p:nvPr>
            <p:ph idx="1"/>
          </p:nvPr>
        </p:nvSpPr>
        <p:spPr>
          <a:xfrm>
            <a:off x="468312" y="1676399"/>
            <a:ext cx="8218488" cy="1828801"/>
          </a:xfrm>
        </p:spPr>
        <p:txBody>
          <a:bodyPr/>
          <a:lstStyle/>
          <a:p>
            <a:r>
              <a:rPr lang="en-US" sz="2000" b="1" dirty="0"/>
              <a:t>Biological </a:t>
            </a:r>
            <a:r>
              <a:rPr lang="en-US" sz="2000" b="1" dirty="0" smtClean="0"/>
              <a:t>Oceanography</a:t>
            </a:r>
            <a:r>
              <a:rPr lang="en-US" sz="2000" dirty="0" smtClean="0"/>
              <a:t> </a:t>
            </a:r>
            <a:r>
              <a:rPr lang="en-US" sz="2000" dirty="0"/>
              <a:t>involves the study of the biological organisms in the ocean (including life cycles and food production) such as bacteria, phytoplankton, zooplankton and extending to the more traditional marine biology focus of fish and marine mammals.</a:t>
            </a:r>
          </a:p>
        </p:txBody>
      </p:sp>
      <p:pic>
        <p:nvPicPr>
          <p:cNvPr id="5" name="Picture 4"/>
          <p:cNvPicPr>
            <a:picLocks noChangeAspect="1"/>
          </p:cNvPicPr>
          <p:nvPr/>
        </p:nvPicPr>
        <p:blipFill>
          <a:blip r:embed="rId2"/>
          <a:stretch>
            <a:fillRect/>
          </a:stretch>
        </p:blipFill>
        <p:spPr>
          <a:xfrm>
            <a:off x="1371599" y="3124200"/>
            <a:ext cx="6412917" cy="3276600"/>
          </a:xfrm>
          <a:prstGeom prst="rect">
            <a:avLst/>
          </a:prstGeom>
        </p:spPr>
      </p:pic>
    </p:spTree>
    <p:extLst>
      <p:ext uri="{BB962C8B-B14F-4D97-AF65-F5344CB8AC3E}">
        <p14:creationId xmlns:p14="http://schemas.microsoft.com/office/powerpoint/2010/main" val="159274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Importance of Oceanography</a:t>
            </a:r>
            <a:endParaRPr lang="en-US" dirty="0">
              <a:solidFill>
                <a:srgbClr val="FFFFFF"/>
              </a:solidFill>
            </a:endParaRPr>
          </a:p>
        </p:txBody>
      </p:sp>
      <p:sp>
        <p:nvSpPr>
          <p:cNvPr id="3" name="Content Placeholder 2"/>
          <p:cNvSpPr>
            <a:spLocks noGrp="1"/>
          </p:cNvSpPr>
          <p:nvPr>
            <p:ph idx="1"/>
          </p:nvPr>
        </p:nvSpPr>
        <p:spPr>
          <a:xfrm>
            <a:off x="3352800" y="1524000"/>
            <a:ext cx="5475287" cy="3124200"/>
          </a:xfrm>
        </p:spPr>
        <p:txBody>
          <a:bodyPr/>
          <a:lstStyle/>
          <a:p>
            <a:r>
              <a:rPr lang="en-US" sz="1800" dirty="0" smtClean="0"/>
              <a:t>Oceanography </a:t>
            </a:r>
            <a:r>
              <a:rPr lang="en-US" sz="1800" dirty="0"/>
              <a:t>is important to many of the </a:t>
            </a:r>
            <a:r>
              <a:rPr lang="en-US" sz="1800" dirty="0" smtClean="0"/>
              <a:t>world's concerns</a:t>
            </a:r>
            <a:r>
              <a:rPr lang="en-US" sz="1800" dirty="0"/>
              <a:t>, including the following: </a:t>
            </a:r>
            <a:endParaRPr lang="en-US" sz="1800" dirty="0" smtClean="0"/>
          </a:p>
          <a:p>
            <a:pPr lvl="1"/>
            <a:r>
              <a:rPr lang="en-US" sz="1600" b="0" dirty="0" smtClean="0"/>
              <a:t>Global climate change</a:t>
            </a:r>
          </a:p>
          <a:p>
            <a:pPr lvl="1"/>
            <a:r>
              <a:rPr lang="en-US" sz="1600" b="0" dirty="0" smtClean="0"/>
              <a:t>Source </a:t>
            </a:r>
            <a:r>
              <a:rPr lang="en-US" sz="1600" b="0" dirty="0"/>
              <a:t>of </a:t>
            </a:r>
            <a:r>
              <a:rPr lang="en-US" sz="1600" b="0" dirty="0" smtClean="0"/>
              <a:t>food</a:t>
            </a:r>
          </a:p>
          <a:p>
            <a:pPr lvl="1"/>
            <a:r>
              <a:rPr lang="en-US" sz="1600" b="0" dirty="0" smtClean="0"/>
              <a:t>Source </a:t>
            </a:r>
            <a:r>
              <a:rPr lang="en-US" sz="1600" b="0" dirty="0"/>
              <a:t>of </a:t>
            </a:r>
            <a:r>
              <a:rPr lang="en-US" sz="1600" b="0" dirty="0" smtClean="0"/>
              <a:t>minerals</a:t>
            </a:r>
          </a:p>
          <a:p>
            <a:pPr lvl="1"/>
            <a:r>
              <a:rPr lang="en-US" sz="1600" b="0" dirty="0" smtClean="0"/>
              <a:t>Commerce </a:t>
            </a:r>
            <a:r>
              <a:rPr lang="en-US" sz="1600" b="0" dirty="0"/>
              <a:t>(movement of goods </a:t>
            </a:r>
            <a:r>
              <a:rPr lang="en-US" sz="1600" b="0" dirty="0" smtClean="0"/>
              <a:t>and </a:t>
            </a:r>
            <a:r>
              <a:rPr lang="en-US" sz="1600" b="0" dirty="0" smtClean="0"/>
              <a:t>people)</a:t>
            </a:r>
          </a:p>
          <a:p>
            <a:pPr lvl="1"/>
            <a:r>
              <a:rPr lang="en-US" sz="1600" b="0" dirty="0" smtClean="0"/>
              <a:t>Waste </a:t>
            </a:r>
            <a:r>
              <a:rPr lang="en-US" sz="1600" b="0" dirty="0"/>
              <a:t>disposal </a:t>
            </a:r>
            <a:endParaRPr lang="en-US" sz="1600" b="0" dirty="0" smtClean="0"/>
          </a:p>
          <a:p>
            <a:pPr lvl="1"/>
            <a:r>
              <a:rPr lang="en-US" sz="1600" b="0" dirty="0" smtClean="0"/>
              <a:t>Important </a:t>
            </a:r>
            <a:r>
              <a:rPr lang="en-US" sz="1600" b="0" dirty="0"/>
              <a:t>medium of national </a:t>
            </a:r>
            <a:r>
              <a:rPr lang="en-US" sz="1600" b="0" dirty="0" smtClean="0"/>
              <a:t>defense</a:t>
            </a:r>
          </a:p>
          <a:p>
            <a:pPr lvl="1"/>
            <a:r>
              <a:rPr lang="en-US" sz="1600" b="0" dirty="0" smtClean="0"/>
              <a:t>Recreation</a:t>
            </a:r>
          </a:p>
          <a:p>
            <a:pPr lvl="1"/>
            <a:r>
              <a:rPr lang="en-US" sz="1600" b="0" dirty="0" smtClean="0"/>
              <a:t>Energy production</a:t>
            </a:r>
            <a:endParaRPr lang="en-US" sz="1600" b="0" dirty="0"/>
          </a:p>
          <a:p>
            <a:pPr lvl="1"/>
            <a:endParaRPr lang="en-US" sz="1600" b="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47800"/>
            <a:ext cx="2607365" cy="1737232"/>
          </a:xfrm>
          <a:prstGeom prst="rect">
            <a:avLst/>
          </a:prstGeom>
        </p:spPr>
      </p:pic>
      <p:pic>
        <p:nvPicPr>
          <p:cNvPr id="6" name="Picture 5"/>
          <p:cNvPicPr>
            <a:picLocks noChangeAspect="1"/>
          </p:cNvPicPr>
          <p:nvPr/>
        </p:nvPicPr>
        <p:blipFill>
          <a:blip r:embed="rId3"/>
          <a:stretch>
            <a:fillRect/>
          </a:stretch>
        </p:blipFill>
        <p:spPr>
          <a:xfrm>
            <a:off x="457200" y="4648200"/>
            <a:ext cx="2607365" cy="17208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185032"/>
            <a:ext cx="2607365" cy="146664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669"/>
          <a:stretch/>
        </p:blipFill>
        <p:spPr>
          <a:xfrm>
            <a:off x="3064565" y="4648199"/>
            <a:ext cx="2692682" cy="172086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5976"/>
          <a:stretch/>
        </p:blipFill>
        <p:spPr>
          <a:xfrm>
            <a:off x="5757247" y="4648198"/>
            <a:ext cx="3081953" cy="1720861"/>
          </a:xfrm>
          <a:prstGeom prst="rect">
            <a:avLst/>
          </a:prstGeom>
        </p:spPr>
      </p:pic>
    </p:spTree>
    <p:extLst>
      <p:ext uri="{BB962C8B-B14F-4D97-AF65-F5344CB8AC3E}">
        <p14:creationId xmlns:p14="http://schemas.microsoft.com/office/powerpoint/2010/main" val="3602114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2</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400" dirty="0"/>
              <a:t>Define salinity, temperature, and density, and describe how these important properties of seawater are measured by the physical oceanographer. Discuss the circulation and currents of the ocean. Describe the effects of the oceans on weather and climate.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127426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 Salinity</a:t>
            </a:r>
            <a:endParaRPr lang="en-US" dirty="0">
              <a:solidFill>
                <a:srgbClr val="FFFFFF"/>
              </a:solidFill>
            </a:endParaRPr>
          </a:p>
        </p:txBody>
      </p:sp>
      <p:sp>
        <p:nvSpPr>
          <p:cNvPr id="3" name="Content Placeholder 2"/>
          <p:cNvSpPr>
            <a:spLocks noGrp="1"/>
          </p:cNvSpPr>
          <p:nvPr>
            <p:ph idx="1"/>
          </p:nvPr>
        </p:nvSpPr>
        <p:spPr>
          <a:xfrm>
            <a:off x="4106707" y="1676401"/>
            <a:ext cx="4941887" cy="4343400"/>
          </a:xfrm>
        </p:spPr>
        <p:txBody>
          <a:bodyPr/>
          <a:lstStyle/>
          <a:p>
            <a:r>
              <a:rPr lang="en-US" altLang="en-US" sz="2000" b="1" dirty="0">
                <a:latin typeface="Arial" panose="020B0604020202020204" pitchFamily="34" charset="0"/>
              </a:rPr>
              <a:t>Salinity</a:t>
            </a:r>
            <a:r>
              <a:rPr lang="en-US" altLang="en-US" sz="2000" dirty="0">
                <a:latin typeface="Arial" panose="020B0604020202020204" pitchFamily="34" charset="0"/>
              </a:rPr>
              <a:t> </a:t>
            </a:r>
            <a:r>
              <a:rPr lang="en-US" altLang="en-US" sz="2000" dirty="0" smtClean="0">
                <a:latin typeface="Arial" panose="020B0604020202020204" pitchFamily="34" charset="0"/>
              </a:rPr>
              <a:t>is </a:t>
            </a:r>
            <a:r>
              <a:rPr lang="en-US" altLang="en-US" sz="2000" dirty="0">
                <a:latin typeface="Arial" panose="020B0604020202020204" pitchFamily="34" charset="0"/>
              </a:rPr>
              <a:t>the saltiness or amount of salt dissolved in a body of water, called saline </a:t>
            </a:r>
            <a:r>
              <a:rPr lang="en-US" altLang="en-US" sz="2000" dirty="0" smtClean="0">
                <a:latin typeface="Arial" panose="020B0604020202020204" pitchFamily="34" charset="0"/>
              </a:rPr>
              <a:t>water.</a:t>
            </a:r>
          </a:p>
          <a:p>
            <a:r>
              <a:rPr lang="en-US" sz="2000" dirty="0"/>
              <a:t>On average, about 35 g of salt is present in each 1 kg of seawater, so we say that the average salinity of the ocean salinity is 35 parts per thousand (ppt</a:t>
            </a:r>
            <a:r>
              <a:rPr lang="en-US" sz="2000" dirty="0" smtClean="0"/>
              <a:t>).</a:t>
            </a:r>
          </a:p>
          <a:p>
            <a:r>
              <a:rPr lang="en-US" altLang="en-US" sz="2000" dirty="0" smtClean="0">
                <a:latin typeface="Arial" panose="020B0604020202020204" pitchFamily="34" charset="0"/>
              </a:rPr>
              <a:t>Salinity </a:t>
            </a:r>
            <a:r>
              <a:rPr lang="en-US" altLang="en-US" sz="2000" dirty="0">
                <a:latin typeface="Arial" panose="020B0604020202020204" pitchFamily="34" charset="0"/>
              </a:rPr>
              <a:t>is an important factor in determining many aspects of the chemistry of </a:t>
            </a:r>
            <a:r>
              <a:rPr lang="en-US" altLang="en-US" sz="2000" dirty="0" smtClean="0">
                <a:latin typeface="Arial" panose="020B0604020202020204" pitchFamily="34" charset="0"/>
              </a:rPr>
              <a:t>ocean </a:t>
            </a:r>
            <a:r>
              <a:rPr lang="en-US" altLang="en-US" sz="2000" dirty="0">
                <a:latin typeface="Arial" panose="020B0604020202020204" pitchFamily="34" charset="0"/>
              </a:rPr>
              <a:t>waters and of biological processes within </a:t>
            </a:r>
            <a:r>
              <a:rPr lang="en-US" altLang="en-US" sz="2000" dirty="0" smtClean="0">
                <a:latin typeface="Arial" panose="020B0604020202020204" pitchFamily="34" charset="0"/>
              </a:rPr>
              <a:t>it.</a:t>
            </a:r>
            <a:endParaRPr lang="en-US" altLang="en-US" sz="2000" dirty="0">
              <a:latin typeface="Arial" panose="020B0604020202020204" pitchFamily="34" charset="0"/>
            </a:endParaRPr>
          </a:p>
        </p:txBody>
      </p:sp>
      <p:sp>
        <p:nvSpPr>
          <p:cNvPr id="5" name="AutoShape 2" descr="{\displaystyle {\frac {g\ {\textrm {salt}}}{kg\ {\textrm {sea}}\ {\textrm {water}}}}}"/>
          <p:cNvSpPr>
            <a:spLocks noChangeAspect="1" noChangeArrowheads="1"/>
          </p:cNvSpPr>
          <p:nvPr/>
        </p:nvSpPr>
        <p:spPr bwMode="auto">
          <a:xfrm>
            <a:off x="15481300" y="-523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1" y="1114697"/>
            <a:ext cx="4074866" cy="5715000"/>
          </a:xfrm>
          <a:prstGeom prst="rect">
            <a:avLst/>
          </a:prstGeom>
        </p:spPr>
      </p:pic>
    </p:spTree>
    <p:extLst>
      <p:ext uri="{BB962C8B-B14F-4D97-AF65-F5344CB8AC3E}">
        <p14:creationId xmlns:p14="http://schemas.microsoft.com/office/powerpoint/2010/main" val="741867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 Temperature</a:t>
            </a:r>
            <a:endParaRPr lang="en-US" dirty="0">
              <a:solidFill>
                <a:srgbClr val="FFFFFF"/>
              </a:solidFill>
            </a:endParaRPr>
          </a:p>
        </p:txBody>
      </p:sp>
      <p:sp>
        <p:nvSpPr>
          <p:cNvPr id="3" name="Content Placeholder 2"/>
          <p:cNvSpPr>
            <a:spLocks noGrp="1"/>
          </p:cNvSpPr>
          <p:nvPr>
            <p:ph idx="1"/>
          </p:nvPr>
        </p:nvSpPr>
        <p:spPr>
          <a:xfrm>
            <a:off x="4876801" y="1676401"/>
            <a:ext cx="4114800" cy="4572000"/>
          </a:xfrm>
        </p:spPr>
        <p:txBody>
          <a:bodyPr/>
          <a:lstStyle/>
          <a:p>
            <a:r>
              <a:rPr lang="en-US" sz="1800" b="1" dirty="0"/>
              <a:t>Temperature</a:t>
            </a:r>
            <a:r>
              <a:rPr lang="en-US" sz="1800" dirty="0"/>
              <a:t> is a physical quantity that expresses hot and </a:t>
            </a:r>
            <a:r>
              <a:rPr lang="en-US" sz="1800" dirty="0" smtClean="0"/>
              <a:t>cold.</a:t>
            </a:r>
          </a:p>
          <a:p>
            <a:r>
              <a:rPr lang="en-US" sz="1800" dirty="0" smtClean="0"/>
              <a:t>Ocean temperatures vary from the warm seas at the equator to the cold water of the polar regions.</a:t>
            </a:r>
          </a:p>
          <a:p>
            <a:r>
              <a:rPr lang="en-US" sz="1800" dirty="0" smtClean="0"/>
              <a:t>Oceanographers use an electronic instrument known as an STD (salinity, temperature, depth) to measure ocean temperatures within 4,000 feet of the surface.</a:t>
            </a:r>
          </a:p>
          <a:p>
            <a:r>
              <a:rPr lang="en-US" sz="1800" dirty="0"/>
              <a:t>Satellite instruments measure sea surface temperature—often abbreviated as SST—by checking how much energy comes off the ocean at different wavelengths.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54" y="1600200"/>
            <a:ext cx="4661647" cy="2971800"/>
          </a:xfrm>
          <a:prstGeom prst="rect">
            <a:avLst/>
          </a:prstGeom>
        </p:spPr>
      </p:pic>
    </p:spTree>
    <p:extLst>
      <p:ext uri="{BB962C8B-B14F-4D97-AF65-F5344CB8AC3E}">
        <p14:creationId xmlns:p14="http://schemas.microsoft.com/office/powerpoint/2010/main" val="1709051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 Density</a:t>
            </a:r>
            <a:endParaRPr lang="en-US" dirty="0">
              <a:solidFill>
                <a:srgbClr val="FFFFFF"/>
              </a:solidFill>
            </a:endParaRPr>
          </a:p>
        </p:txBody>
      </p:sp>
      <p:sp>
        <p:nvSpPr>
          <p:cNvPr id="3" name="Content Placeholder 2"/>
          <p:cNvSpPr>
            <a:spLocks noGrp="1"/>
          </p:cNvSpPr>
          <p:nvPr>
            <p:ph idx="1"/>
          </p:nvPr>
        </p:nvSpPr>
        <p:spPr>
          <a:xfrm>
            <a:off x="468313" y="1752600"/>
            <a:ext cx="4256087" cy="4724400"/>
          </a:xfrm>
        </p:spPr>
        <p:txBody>
          <a:bodyPr/>
          <a:lstStyle/>
          <a:p>
            <a:r>
              <a:rPr lang="en-US" sz="1800" b="1" dirty="0"/>
              <a:t>Density</a:t>
            </a:r>
            <a:r>
              <a:rPr lang="en-US" sz="1800" dirty="0"/>
              <a:t> refers to the amount of mass per unit volume, such as grams per cubic centimeter (g/cm</a:t>
            </a:r>
            <a:r>
              <a:rPr lang="en-US" sz="1800" baseline="30000" dirty="0"/>
              <a:t>3</a:t>
            </a:r>
            <a:r>
              <a:rPr lang="en-US" sz="1800" dirty="0"/>
              <a:t>). </a:t>
            </a:r>
            <a:endParaRPr lang="en-US" sz="1800" dirty="0" smtClean="0"/>
          </a:p>
          <a:p>
            <a:pPr lvl="1"/>
            <a:r>
              <a:rPr lang="en-US" sz="1600" b="0" dirty="0" smtClean="0"/>
              <a:t>The </a:t>
            </a:r>
            <a:r>
              <a:rPr lang="en-US" sz="1600" b="0" dirty="0"/>
              <a:t>density of fresh water is 1 g/cm</a:t>
            </a:r>
            <a:r>
              <a:rPr lang="en-US" sz="1600" b="0" baseline="30000" dirty="0"/>
              <a:t>3</a:t>
            </a:r>
            <a:r>
              <a:rPr lang="en-US" sz="1600" b="0" dirty="0"/>
              <a:t> at </a:t>
            </a:r>
            <a:r>
              <a:rPr lang="en-US" sz="1600" b="0" dirty="0" smtClean="0"/>
              <a:t>4</a:t>
            </a:r>
            <a:r>
              <a:rPr lang="en-US" sz="1600" b="0" baseline="30000" dirty="0" smtClean="0"/>
              <a:t>o</a:t>
            </a:r>
            <a:r>
              <a:rPr lang="en-US" sz="1600" b="0" dirty="0" smtClean="0"/>
              <a:t>C</a:t>
            </a:r>
            <a:r>
              <a:rPr lang="en-US" sz="1600" b="0" dirty="0" smtClean="0"/>
              <a:t>, </a:t>
            </a:r>
            <a:r>
              <a:rPr lang="en-US" sz="1600" b="0" dirty="0"/>
              <a:t>but the addition of salts and other dissolved substances increases surface seawater density to between 1.02 and 1.03 g/cm</a:t>
            </a:r>
            <a:r>
              <a:rPr lang="en-US" sz="1600" b="0" baseline="30000" dirty="0"/>
              <a:t>3</a:t>
            </a:r>
            <a:r>
              <a:rPr lang="en-US" sz="1600" b="0" dirty="0"/>
              <a:t>. </a:t>
            </a:r>
            <a:endParaRPr lang="en-US" sz="1600" b="0" dirty="0" smtClean="0"/>
          </a:p>
          <a:p>
            <a:r>
              <a:rPr lang="en-US" sz="1800" dirty="0" smtClean="0"/>
              <a:t>The </a:t>
            </a:r>
            <a:r>
              <a:rPr lang="en-US" sz="1800" dirty="0"/>
              <a:t>density of seawater can be increased by reducing its temperature, increasing its </a:t>
            </a:r>
            <a:r>
              <a:rPr lang="en-US" sz="1800" dirty="0" smtClean="0"/>
              <a:t>salinity, </a:t>
            </a:r>
            <a:r>
              <a:rPr lang="en-US" sz="1800" dirty="0"/>
              <a:t>or increasing the pressure. </a:t>
            </a:r>
            <a:endParaRPr lang="en-US" sz="1800" dirty="0" smtClean="0"/>
          </a:p>
          <a:p>
            <a:pPr lvl="1"/>
            <a:r>
              <a:rPr lang="en-US" sz="1600" b="0" dirty="0" smtClean="0"/>
              <a:t>Cold, salty water is much denser than warm, fresher water and will sink below the less-dense layer. </a:t>
            </a:r>
          </a:p>
          <a:p>
            <a:pPr lvl="1"/>
            <a:r>
              <a:rPr lang="en-US" sz="1600" b="0" dirty="0" smtClean="0"/>
              <a:t>Varying densities can create deep ocean currents.</a:t>
            </a:r>
            <a:endParaRPr lang="en-US" sz="1600" b="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860" t="6576" r="4858" b="16597"/>
          <a:stretch/>
        </p:blipFill>
        <p:spPr>
          <a:xfrm>
            <a:off x="4724400" y="1752600"/>
            <a:ext cx="4174434" cy="2667000"/>
          </a:xfrm>
          <a:prstGeom prst="rect">
            <a:avLst/>
          </a:prstGeom>
        </p:spPr>
      </p:pic>
    </p:spTree>
    <p:extLst>
      <p:ext uri="{BB962C8B-B14F-4D97-AF65-F5344CB8AC3E}">
        <p14:creationId xmlns:p14="http://schemas.microsoft.com/office/powerpoint/2010/main" val="974267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 Circulation and Currents</a:t>
            </a:r>
            <a:endParaRPr lang="en-US" dirty="0">
              <a:solidFill>
                <a:srgbClr val="FFFFFF"/>
              </a:solidFill>
            </a:endParaRPr>
          </a:p>
        </p:txBody>
      </p:sp>
      <p:sp>
        <p:nvSpPr>
          <p:cNvPr id="3" name="Content Placeholder 2"/>
          <p:cNvSpPr>
            <a:spLocks noGrp="1"/>
          </p:cNvSpPr>
          <p:nvPr>
            <p:ph idx="1"/>
          </p:nvPr>
        </p:nvSpPr>
        <p:spPr>
          <a:xfrm>
            <a:off x="533401" y="1611220"/>
            <a:ext cx="8229600" cy="2201863"/>
          </a:xfrm>
        </p:spPr>
        <p:txBody>
          <a:bodyPr/>
          <a:lstStyle/>
          <a:p>
            <a:r>
              <a:rPr lang="en-US" sz="1800" dirty="0" smtClean="0"/>
              <a:t>Surface circulation is caused </a:t>
            </a:r>
            <a:r>
              <a:rPr lang="en-US" sz="1800" dirty="0"/>
              <a:t>by </a:t>
            </a:r>
            <a:r>
              <a:rPr lang="en-US" sz="1800" dirty="0" smtClean="0"/>
              <a:t>the prevailing winds from atmospheric </a:t>
            </a:r>
            <a:r>
              <a:rPr lang="en-US" sz="1800" dirty="0"/>
              <a:t>circulation (wind-driven</a:t>
            </a:r>
            <a:r>
              <a:rPr lang="en-US" sz="1800" dirty="0" smtClean="0"/>
              <a:t>).</a:t>
            </a:r>
          </a:p>
          <a:p>
            <a:pPr lvl="0"/>
            <a:r>
              <a:rPr lang="en-US" sz="1800" dirty="0"/>
              <a:t>Gyres are currents that form large, circular, closed clockwise cells centered about 30</a:t>
            </a:r>
            <a:r>
              <a:rPr lang="en-US" sz="1800" baseline="30000" dirty="0"/>
              <a:t>0</a:t>
            </a:r>
            <a:r>
              <a:rPr lang="en-US" sz="1800" dirty="0"/>
              <a:t> </a:t>
            </a:r>
            <a:r>
              <a:rPr lang="en-US" sz="1800" dirty="0" smtClean="0"/>
              <a:t>latitude from the prevailing winds.</a:t>
            </a:r>
            <a:endParaRPr lang="en-US" sz="1800" dirty="0"/>
          </a:p>
          <a:p>
            <a:pPr lvl="1"/>
            <a:r>
              <a:rPr lang="en-US" sz="1800" b="0" dirty="0"/>
              <a:t>In the Southern Hemisphere, the patterns are the same, but the direction of the gyre is reversed.</a:t>
            </a:r>
          </a:p>
          <a:p>
            <a:endParaRPr lang="en-US" sz="1800" dirty="0"/>
          </a:p>
          <a:p>
            <a:endParaRPr lang="en-US" dirty="0"/>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93669" y="3787683"/>
            <a:ext cx="3481815" cy="2833780"/>
          </a:xfrm>
          <a:prstGeom prst="rect">
            <a:avLst/>
          </a:prstGeom>
          <a:noFill/>
          <a:ln w="9525">
            <a:noFill/>
            <a:miter lim="800000"/>
            <a:headEnd/>
            <a:tailEnd/>
          </a:ln>
        </p:spPr>
      </p:pic>
      <p:pic>
        <p:nvPicPr>
          <p:cNvPr id="5" name="Content Placeholder 11" descr="Map-of-ocean-gyres.jpg"/>
          <p:cNvPicPr>
            <a:picLocks noChangeAspect="1"/>
          </p:cNvPicPr>
          <p:nvPr/>
        </p:nvPicPr>
        <p:blipFill>
          <a:blip r:embed="rId3" cstate="print"/>
          <a:srcRect l="6504" r="5691"/>
          <a:stretch>
            <a:fillRect/>
          </a:stretch>
        </p:blipFill>
        <p:spPr>
          <a:xfrm>
            <a:off x="4665398" y="3787683"/>
            <a:ext cx="3732300" cy="2833780"/>
          </a:xfrm>
          <a:prstGeom prst="rect">
            <a:avLst/>
          </a:prstGeom>
        </p:spPr>
      </p:pic>
    </p:spTree>
    <p:extLst>
      <p:ext uri="{BB962C8B-B14F-4D97-AF65-F5344CB8AC3E}">
        <p14:creationId xmlns:p14="http://schemas.microsoft.com/office/powerpoint/2010/main" val="356382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 Circulation and Currents</a:t>
            </a:r>
            <a:endParaRPr lang="en-US" dirty="0">
              <a:solidFill>
                <a:srgbClr val="FFFFFF"/>
              </a:solidFill>
            </a:endParaRPr>
          </a:p>
        </p:txBody>
      </p:sp>
      <p:sp>
        <p:nvSpPr>
          <p:cNvPr id="3" name="Content Placeholder 2"/>
          <p:cNvSpPr>
            <a:spLocks noGrp="1"/>
          </p:cNvSpPr>
          <p:nvPr>
            <p:ph idx="1"/>
          </p:nvPr>
        </p:nvSpPr>
        <p:spPr>
          <a:xfrm>
            <a:off x="609600" y="1600200"/>
            <a:ext cx="4572000" cy="4876800"/>
          </a:xfrm>
        </p:spPr>
        <p:txBody>
          <a:bodyPr/>
          <a:lstStyle/>
          <a:p>
            <a:r>
              <a:rPr lang="en-US" sz="1800" dirty="0"/>
              <a:t>Deep oceanic currents are caused by gravity in that denser waters </a:t>
            </a:r>
            <a:r>
              <a:rPr lang="en-US" sz="1800" dirty="0" smtClean="0"/>
              <a:t>sink.</a:t>
            </a:r>
          </a:p>
          <a:p>
            <a:r>
              <a:rPr lang="en-US" sz="1800" dirty="0" smtClean="0"/>
              <a:t>In polar regions, due to increased salinity as ice forms and decreases in temperature due to a cold climate, the denser water sinks helping to drive the deep ocean currents.</a:t>
            </a:r>
            <a:endParaRPr lang="en-US" sz="1800" b="0" dirty="0" smtClean="0"/>
          </a:p>
          <a:p>
            <a:endParaRPr lang="en-US" sz="1800" dirty="0"/>
          </a:p>
        </p:txBody>
      </p:sp>
      <p:pic>
        <p:nvPicPr>
          <p:cNvPr id="6" name="Picture 5"/>
          <p:cNvPicPr>
            <a:picLocks noChangeAspect="1"/>
          </p:cNvPicPr>
          <p:nvPr/>
        </p:nvPicPr>
        <p:blipFill>
          <a:blip r:embed="rId2"/>
          <a:stretch>
            <a:fillRect/>
          </a:stretch>
        </p:blipFill>
        <p:spPr>
          <a:xfrm>
            <a:off x="5334000" y="1676400"/>
            <a:ext cx="3635829" cy="25450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534" y="4267200"/>
            <a:ext cx="3644295" cy="2320480"/>
          </a:xfrm>
          <a:prstGeom prst="rect">
            <a:avLst/>
          </a:prstGeom>
        </p:spPr>
      </p:pic>
    </p:spTree>
    <p:extLst>
      <p:ext uri="{BB962C8B-B14F-4D97-AF65-F5344CB8AC3E}">
        <p14:creationId xmlns:p14="http://schemas.microsoft.com/office/powerpoint/2010/main" val="265193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altLang="en-US" sz="2400" b="1" dirty="0" smtClean="0">
                <a:solidFill>
                  <a:srgbClr val="000000"/>
                </a:solidFill>
              </a:rPr>
              <a:t>Oceanography Merit Badge Requirements</a:t>
            </a:r>
            <a:endParaRPr lang="en-US" altLang="en-US" sz="2400" b="1" dirty="0">
              <a:solidFill>
                <a:srgbClr val="000000"/>
              </a:solidFill>
            </a:endParaRPr>
          </a:p>
        </p:txBody>
      </p:sp>
      <p:sp>
        <p:nvSpPr>
          <p:cNvPr id="277507" name="Rectangle 3"/>
          <p:cNvSpPr>
            <a:spLocks noGrp="1" noChangeArrowheads="1"/>
          </p:cNvSpPr>
          <p:nvPr>
            <p:ph type="body" idx="1"/>
          </p:nvPr>
        </p:nvSpPr>
        <p:spPr>
          <a:xfrm>
            <a:off x="1908175" y="909638"/>
            <a:ext cx="7056438" cy="5832475"/>
          </a:xfrm>
        </p:spPr>
        <p:txBody>
          <a:bodyPr/>
          <a:lstStyle/>
          <a:p>
            <a:pPr>
              <a:buFont typeface="+mj-lt"/>
              <a:buAutoNum type="arabicPeriod"/>
            </a:pPr>
            <a:r>
              <a:rPr lang="en-US" sz="2000" dirty="0"/>
              <a:t>Name four branches of oceanography. Describe at least five reasons why it is important for people to learn about the oceans.</a:t>
            </a:r>
          </a:p>
          <a:p>
            <a:pPr>
              <a:buFont typeface="+mj-lt"/>
              <a:buAutoNum type="arabicPeriod"/>
            </a:pPr>
            <a:r>
              <a:rPr lang="en-US" sz="2000" dirty="0"/>
              <a:t>Define salinity, temperature, and density, and describe how these important properties of seawater are measured by the physical oceanographer. Discuss the circulation and currents of the ocean. Describe the effects of the oceans on weather and climate.</a:t>
            </a:r>
          </a:p>
          <a:p>
            <a:pPr>
              <a:buFont typeface="+mj-lt"/>
              <a:buAutoNum type="arabicPeriod"/>
            </a:pPr>
            <a:r>
              <a:rPr lang="en-US" sz="2000" dirty="0"/>
              <a:t>Describe the characteristics of ocean waves. Point out the differences among the storm surge, tsunami, tidal wave, and tidal bore. Explain the difference between sea, swell, and surf. Explain how breakers are formed</a:t>
            </a:r>
            <a:r>
              <a:rPr lang="en-US" sz="2000" dirty="0" smtClean="0"/>
              <a:t>.</a:t>
            </a:r>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7475"/>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 Circulation and Currents</a:t>
            </a:r>
            <a:endParaRPr lang="en-US" dirty="0">
              <a:solidFill>
                <a:srgbClr val="FFFFFF"/>
              </a:solidFill>
            </a:endParaRPr>
          </a:p>
        </p:txBody>
      </p:sp>
      <p:sp>
        <p:nvSpPr>
          <p:cNvPr id="3" name="Content Placeholder 2"/>
          <p:cNvSpPr>
            <a:spLocks noGrp="1"/>
          </p:cNvSpPr>
          <p:nvPr>
            <p:ph idx="1"/>
          </p:nvPr>
        </p:nvSpPr>
        <p:spPr>
          <a:xfrm>
            <a:off x="567267" y="1295400"/>
            <a:ext cx="8229600" cy="1981200"/>
          </a:xfrm>
        </p:spPr>
        <p:txBody>
          <a:bodyPr/>
          <a:lstStyle/>
          <a:p>
            <a:pPr lvl="0"/>
            <a:r>
              <a:rPr lang="en-US" sz="1800" dirty="0"/>
              <a:t>Winds may generate deeper currents as well</a:t>
            </a:r>
            <a:r>
              <a:rPr lang="en-US" sz="1800" dirty="0" smtClean="0"/>
              <a:t>.</a:t>
            </a:r>
          </a:p>
          <a:p>
            <a:r>
              <a:rPr lang="en-US" sz="1800" dirty="0"/>
              <a:t>Deeper waters must come up as replacement in zones of </a:t>
            </a:r>
            <a:r>
              <a:rPr lang="en-US" sz="1800" dirty="0" smtClean="0"/>
              <a:t>upwelling caused by winds.</a:t>
            </a:r>
          </a:p>
          <a:p>
            <a:pPr lvl="0"/>
            <a:r>
              <a:rPr lang="en-US" sz="1800" dirty="0"/>
              <a:t>Upwelling refers to the welling-up of colder, deeper waters.</a:t>
            </a:r>
          </a:p>
          <a:p>
            <a:pPr lvl="0"/>
            <a:r>
              <a:rPr lang="en-US" sz="1800" dirty="0"/>
              <a:t>It encourages biological productivity by bringing nutrient-rich waters to the euphotic zone.</a:t>
            </a:r>
          </a:p>
          <a:p>
            <a:endParaRPr lang="en-US" sz="1800" dirty="0"/>
          </a:p>
          <a:p>
            <a:endParaRPr lang="en-US" sz="1800" dirty="0"/>
          </a:p>
          <a:p>
            <a:pPr lvl="0"/>
            <a:endParaRPr lang="en-US" sz="1800" dirty="0"/>
          </a:p>
          <a:p>
            <a:endParaRPr lang="en-US" sz="1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288" y="3276600"/>
            <a:ext cx="8458200" cy="3314581"/>
          </a:xfrm>
          <a:prstGeom prst="rect">
            <a:avLst/>
          </a:prstGeom>
        </p:spPr>
      </p:pic>
    </p:spTree>
    <p:extLst>
      <p:ext uri="{BB962C8B-B14F-4D97-AF65-F5344CB8AC3E}">
        <p14:creationId xmlns:p14="http://schemas.microsoft.com/office/powerpoint/2010/main" val="3847643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FF"/>
                </a:solidFill>
              </a:rPr>
              <a:t>Effects of Oceans on Weather and Climate</a:t>
            </a:r>
            <a:endParaRPr lang="en-US" sz="2400" dirty="0">
              <a:solidFill>
                <a:srgbClr val="FFFFFF"/>
              </a:solidFill>
            </a:endParaRPr>
          </a:p>
        </p:txBody>
      </p:sp>
      <p:sp>
        <p:nvSpPr>
          <p:cNvPr id="3" name="Content Placeholder 2"/>
          <p:cNvSpPr>
            <a:spLocks noGrp="1"/>
          </p:cNvSpPr>
          <p:nvPr>
            <p:ph idx="1"/>
          </p:nvPr>
        </p:nvSpPr>
        <p:spPr>
          <a:xfrm>
            <a:off x="468312" y="1904999"/>
            <a:ext cx="3341687" cy="4259263"/>
          </a:xfrm>
        </p:spPr>
        <p:txBody>
          <a:bodyPr/>
          <a:lstStyle/>
          <a:p>
            <a:r>
              <a:rPr lang="en-US" sz="1800" dirty="0" smtClean="0"/>
              <a:t>The sun is Earth’s main source of energy.</a:t>
            </a:r>
          </a:p>
          <a:p>
            <a:r>
              <a:rPr lang="en-US" sz="1800" dirty="0" smtClean="0"/>
              <a:t>The oceans, covering more than 70% of the planet’s surface absorb much of this energy.</a:t>
            </a:r>
          </a:p>
        </p:txBody>
      </p:sp>
      <p:pic>
        <p:nvPicPr>
          <p:cNvPr id="7" name="Picture 6"/>
          <p:cNvPicPr>
            <a:picLocks noChangeAspect="1"/>
          </p:cNvPicPr>
          <p:nvPr/>
        </p:nvPicPr>
        <p:blipFill>
          <a:blip r:embed="rId2"/>
          <a:stretch>
            <a:fillRect/>
          </a:stretch>
        </p:blipFill>
        <p:spPr>
          <a:xfrm>
            <a:off x="3886200" y="1905000"/>
            <a:ext cx="4963438" cy="2898648"/>
          </a:xfrm>
          <a:prstGeom prst="rect">
            <a:avLst/>
          </a:prstGeom>
        </p:spPr>
      </p:pic>
    </p:spTree>
    <p:extLst>
      <p:ext uri="{BB962C8B-B14F-4D97-AF65-F5344CB8AC3E}">
        <p14:creationId xmlns:p14="http://schemas.microsoft.com/office/powerpoint/2010/main" val="2947897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FF"/>
                </a:solidFill>
              </a:rPr>
              <a:t>Effects of Oceans on Weather and Climate</a:t>
            </a:r>
            <a:endParaRPr lang="en-US" sz="2400" dirty="0">
              <a:solidFill>
                <a:srgbClr val="FFFFFF"/>
              </a:solidFill>
            </a:endParaRPr>
          </a:p>
        </p:txBody>
      </p:sp>
      <p:sp>
        <p:nvSpPr>
          <p:cNvPr id="3" name="Content Placeholder 2"/>
          <p:cNvSpPr>
            <a:spLocks noGrp="1"/>
          </p:cNvSpPr>
          <p:nvPr>
            <p:ph idx="1"/>
          </p:nvPr>
        </p:nvSpPr>
        <p:spPr>
          <a:xfrm>
            <a:off x="468313" y="1600199"/>
            <a:ext cx="4713288" cy="4564063"/>
          </a:xfrm>
        </p:spPr>
        <p:txBody>
          <a:bodyPr/>
          <a:lstStyle/>
          <a:p>
            <a:r>
              <a:rPr lang="en-US" sz="1800" dirty="0" smtClean="0"/>
              <a:t>As </a:t>
            </a:r>
            <a:r>
              <a:rPr lang="en-US" sz="1800" dirty="0"/>
              <a:t>air warms, it rises. Then cold air flows to replace it.</a:t>
            </a:r>
          </a:p>
          <a:p>
            <a:pPr lvl="0"/>
            <a:r>
              <a:rPr lang="en-US" sz="1800" dirty="0" smtClean="0"/>
              <a:t>More </a:t>
            </a:r>
            <a:r>
              <a:rPr lang="en-US" sz="1800" dirty="0"/>
              <a:t>sunlight strikes the equator than the poles</a:t>
            </a:r>
            <a:r>
              <a:rPr lang="en-US" sz="1800" dirty="0" smtClean="0"/>
              <a:t>.</a:t>
            </a:r>
          </a:p>
          <a:p>
            <a:pPr lvl="0"/>
            <a:r>
              <a:rPr lang="en-US" sz="1800" dirty="0" smtClean="0"/>
              <a:t>As hot air rises at the equator, colder air from the North and South poles rushes towards the equator to replace it.</a:t>
            </a:r>
          </a:p>
        </p:txBody>
      </p:sp>
      <p:pic>
        <p:nvPicPr>
          <p:cNvPr id="4" name="Picture 5"/>
          <p:cNvPicPr>
            <a:picLocks noChangeAspect="1" noChangeArrowheads="1"/>
          </p:cNvPicPr>
          <p:nvPr/>
        </p:nvPicPr>
        <p:blipFill>
          <a:blip r:embed="rId2" cstate="print"/>
          <a:srcRect/>
          <a:stretch>
            <a:fillRect/>
          </a:stretch>
        </p:blipFill>
        <p:spPr bwMode="auto">
          <a:xfrm>
            <a:off x="5156201" y="1676400"/>
            <a:ext cx="3733800" cy="3733800"/>
          </a:xfrm>
          <a:prstGeom prst="rect">
            <a:avLst/>
          </a:prstGeom>
          <a:noFill/>
          <a:ln w="9525">
            <a:noFill/>
            <a:miter lim="800000"/>
            <a:headEnd/>
            <a:tailEnd/>
          </a:ln>
        </p:spPr>
      </p:pic>
    </p:spTree>
    <p:extLst>
      <p:ext uri="{BB962C8B-B14F-4D97-AF65-F5344CB8AC3E}">
        <p14:creationId xmlns:p14="http://schemas.microsoft.com/office/powerpoint/2010/main" val="230920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FF"/>
                </a:solidFill>
              </a:rPr>
              <a:t>Effects of Oceans on Weather and Climate</a:t>
            </a:r>
            <a:endParaRPr lang="en-US" sz="2400" dirty="0">
              <a:solidFill>
                <a:srgbClr val="FFFFFF"/>
              </a:solidFill>
            </a:endParaRPr>
          </a:p>
        </p:txBody>
      </p:sp>
      <p:sp>
        <p:nvSpPr>
          <p:cNvPr id="3" name="Content Placeholder 2"/>
          <p:cNvSpPr>
            <a:spLocks noGrp="1"/>
          </p:cNvSpPr>
          <p:nvPr>
            <p:ph idx="1"/>
          </p:nvPr>
        </p:nvSpPr>
        <p:spPr>
          <a:xfrm>
            <a:off x="468313" y="1268413"/>
            <a:ext cx="4637088" cy="4895850"/>
          </a:xfrm>
        </p:spPr>
        <p:txBody>
          <a:bodyPr/>
          <a:lstStyle/>
          <a:p>
            <a:pPr lvl="0"/>
            <a:r>
              <a:rPr lang="en-US" sz="1800" dirty="0" smtClean="0"/>
              <a:t>Because the Earth rotates, air does not flow in a north-south direction, but is twisted.</a:t>
            </a:r>
          </a:p>
          <a:p>
            <a:pPr lvl="0"/>
            <a:r>
              <a:rPr lang="en-US" sz="1800" dirty="0" smtClean="0"/>
              <a:t>This phenomenon is called the Coriolis effect.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1828800"/>
            <a:ext cx="3555856" cy="2895600"/>
          </a:xfrm>
          <a:prstGeom prst="rect">
            <a:avLst/>
          </a:prstGeom>
        </p:spPr>
      </p:pic>
    </p:spTree>
    <p:extLst>
      <p:ext uri="{BB962C8B-B14F-4D97-AF65-F5344CB8AC3E}">
        <p14:creationId xmlns:p14="http://schemas.microsoft.com/office/powerpoint/2010/main" val="2766388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FF"/>
                </a:solidFill>
              </a:rPr>
              <a:t>Effects of Oceans on Weather and Climate</a:t>
            </a:r>
            <a:endParaRPr lang="en-US" sz="2400" dirty="0">
              <a:solidFill>
                <a:srgbClr val="FFFFFF"/>
              </a:solidFill>
            </a:endParaRPr>
          </a:p>
        </p:txBody>
      </p:sp>
      <p:sp>
        <p:nvSpPr>
          <p:cNvPr id="3" name="Content Placeholder 2"/>
          <p:cNvSpPr>
            <a:spLocks noGrp="1"/>
          </p:cNvSpPr>
          <p:nvPr>
            <p:ph idx="1"/>
          </p:nvPr>
        </p:nvSpPr>
        <p:spPr>
          <a:xfrm>
            <a:off x="468313" y="1268413"/>
            <a:ext cx="3417888" cy="4895850"/>
          </a:xfrm>
        </p:spPr>
        <p:txBody>
          <a:bodyPr/>
          <a:lstStyle/>
          <a:p>
            <a:pPr lvl="0"/>
            <a:r>
              <a:rPr lang="en-US" sz="1800" dirty="0" smtClean="0"/>
              <a:t>Great wind circulation systems form.</a:t>
            </a:r>
          </a:p>
          <a:p>
            <a:pPr lvl="0"/>
            <a:r>
              <a:rPr lang="en-US" sz="1800" dirty="0" smtClean="0"/>
              <a:t>Close to the equator, trade winds blow from the east.</a:t>
            </a:r>
          </a:p>
          <a:p>
            <a:pPr lvl="0"/>
            <a:r>
              <a:rPr lang="en-US" sz="1800" dirty="0" smtClean="0"/>
              <a:t>In the temperate zone, steady winds called westerlies blow from the west.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905000"/>
            <a:ext cx="4248651" cy="3228975"/>
          </a:xfrm>
          <a:prstGeom prst="rect">
            <a:avLst/>
          </a:prstGeom>
        </p:spPr>
      </p:pic>
    </p:spTree>
    <p:extLst>
      <p:ext uri="{BB962C8B-B14F-4D97-AF65-F5344CB8AC3E}">
        <p14:creationId xmlns:p14="http://schemas.microsoft.com/office/powerpoint/2010/main" val="1539827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FF"/>
                </a:solidFill>
              </a:rPr>
              <a:t>Effects of Oceans on Weather and Climate</a:t>
            </a:r>
            <a:endParaRPr lang="en-US" sz="2400" dirty="0">
              <a:solidFill>
                <a:srgbClr val="FFFFFF"/>
              </a:solidFill>
            </a:endParaRPr>
          </a:p>
        </p:txBody>
      </p:sp>
      <p:sp>
        <p:nvSpPr>
          <p:cNvPr id="3" name="Content Placeholder 2"/>
          <p:cNvSpPr>
            <a:spLocks noGrp="1"/>
          </p:cNvSpPr>
          <p:nvPr>
            <p:ph idx="1"/>
          </p:nvPr>
        </p:nvSpPr>
        <p:spPr>
          <a:xfrm>
            <a:off x="468311" y="5014944"/>
            <a:ext cx="8294687" cy="1676399"/>
          </a:xfrm>
        </p:spPr>
        <p:txBody>
          <a:bodyPr/>
          <a:lstStyle/>
          <a:p>
            <a:pPr lvl="0"/>
            <a:r>
              <a:rPr lang="en-US" sz="1800" dirty="0" smtClean="0"/>
              <a:t>Winds blowing across the ocean’s surface create currents. </a:t>
            </a:r>
          </a:p>
          <a:p>
            <a:pPr lvl="0"/>
            <a:r>
              <a:rPr lang="en-US" sz="1800" dirty="0" smtClean="0"/>
              <a:t>The ocean’s currents closely match the </a:t>
            </a:r>
            <a:r>
              <a:rPr lang="en-US" sz="1800" dirty="0" smtClean="0"/>
              <a:t>prevailing winds</a:t>
            </a:r>
            <a:r>
              <a:rPr lang="en-US" sz="1800" dirty="0" smtClean="0"/>
              <a:t>.</a:t>
            </a:r>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796255" y="1201706"/>
            <a:ext cx="5638800" cy="3813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6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FF"/>
                </a:solidFill>
              </a:rPr>
              <a:t>Effects of Oceans on Weather and Climate</a:t>
            </a:r>
            <a:endParaRPr lang="en-US" sz="2400" dirty="0">
              <a:solidFill>
                <a:srgbClr val="FFFFFF"/>
              </a:solidFill>
            </a:endParaRPr>
          </a:p>
        </p:txBody>
      </p:sp>
      <p:sp>
        <p:nvSpPr>
          <p:cNvPr id="3" name="Content Placeholder 2"/>
          <p:cNvSpPr>
            <a:spLocks noGrp="1"/>
          </p:cNvSpPr>
          <p:nvPr>
            <p:ph idx="1"/>
          </p:nvPr>
        </p:nvSpPr>
        <p:spPr>
          <a:xfrm>
            <a:off x="468312" y="5029200"/>
            <a:ext cx="8370887" cy="1828799"/>
          </a:xfrm>
        </p:spPr>
        <p:txBody>
          <a:bodyPr/>
          <a:lstStyle/>
          <a:p>
            <a:pPr lvl="0"/>
            <a:r>
              <a:rPr lang="en-US" sz="1800" dirty="0" smtClean="0"/>
              <a:t>Ocean currents affect the world’s climate by moving heat from the tropics toward the poles and cold from the poles towards the tropics.</a:t>
            </a:r>
          </a:p>
          <a:p>
            <a:pPr lvl="0"/>
            <a:r>
              <a:rPr lang="en-US" sz="1800" dirty="0" smtClean="0"/>
              <a:t>The Gulf Stream carries warm waters towards Europe and as a result, London experiences much milder winters than New York City, even though London is much farther north.</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524000"/>
            <a:ext cx="6400800" cy="3305331"/>
          </a:xfrm>
          <a:prstGeom prst="rect">
            <a:avLst/>
          </a:prstGeom>
        </p:spPr>
      </p:pic>
    </p:spTree>
    <p:extLst>
      <p:ext uri="{BB962C8B-B14F-4D97-AF65-F5344CB8AC3E}">
        <p14:creationId xmlns:p14="http://schemas.microsoft.com/office/powerpoint/2010/main" val="2128563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3</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400" dirty="0"/>
              <a:t>Describe the characteristics of ocean waves. Point out the differences among the storm surge, tsunami, tidal wave, and tidal bore. Explain the difference between sea, swell, and surf. Explain how breakers are formed.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1693848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Characteristics of Waves</a:t>
            </a:r>
            <a:endParaRPr lang="en-US" dirty="0">
              <a:solidFill>
                <a:srgbClr val="FFFFFF"/>
              </a:solidFill>
            </a:endParaRPr>
          </a:p>
        </p:txBody>
      </p:sp>
      <p:sp>
        <p:nvSpPr>
          <p:cNvPr id="3" name="Content Placeholder 2"/>
          <p:cNvSpPr>
            <a:spLocks noGrp="1"/>
          </p:cNvSpPr>
          <p:nvPr>
            <p:ph idx="1"/>
          </p:nvPr>
        </p:nvSpPr>
        <p:spPr>
          <a:xfrm>
            <a:off x="468313" y="1268413"/>
            <a:ext cx="4637087" cy="4895850"/>
          </a:xfrm>
        </p:spPr>
        <p:txBody>
          <a:bodyPr/>
          <a:lstStyle/>
          <a:p>
            <a:pPr lvl="0"/>
            <a:r>
              <a:rPr lang="en-US" sz="1800" dirty="0">
                <a:solidFill>
                  <a:srgbClr val="000000"/>
                </a:solidFill>
              </a:rPr>
              <a:t>Wave crest is the highest point of a wave.</a:t>
            </a:r>
          </a:p>
          <a:p>
            <a:pPr lvl="0"/>
            <a:r>
              <a:rPr lang="en-US" sz="1800" dirty="0">
                <a:solidFill>
                  <a:srgbClr val="000000"/>
                </a:solidFill>
              </a:rPr>
              <a:t>Wave trough is the lowest point of a wave.</a:t>
            </a:r>
          </a:p>
          <a:p>
            <a:r>
              <a:rPr lang="en-US" sz="1800" dirty="0">
                <a:solidFill>
                  <a:srgbClr val="000000"/>
                </a:solidFill>
              </a:rPr>
              <a:t>Wave height is the vertical distance from the crest to the trough of a wave.</a:t>
            </a:r>
          </a:p>
          <a:p>
            <a:pPr lvl="0"/>
            <a:r>
              <a:rPr lang="en-US" sz="1800" dirty="0">
                <a:solidFill>
                  <a:srgbClr val="000000"/>
                </a:solidFill>
              </a:rPr>
              <a:t>Wavelength is the distance measured from any point on one wave to the equivalent point on an adjacent wave</a:t>
            </a:r>
            <a:r>
              <a:rPr lang="en-US" sz="1800" dirty="0" smtClean="0">
                <a:solidFill>
                  <a:srgbClr val="000000"/>
                </a:solidFill>
              </a:rPr>
              <a:t>.</a:t>
            </a:r>
          </a:p>
          <a:p>
            <a:r>
              <a:rPr lang="en-US" sz="1800" dirty="0">
                <a:solidFill>
                  <a:srgbClr val="000000"/>
                </a:solidFill>
              </a:rPr>
              <a:t>Period is the time it takes for one wave to pass a specified point.</a:t>
            </a:r>
          </a:p>
          <a:p>
            <a:pPr lvl="0"/>
            <a:endParaRPr lang="en-US" sz="1800" dirty="0">
              <a:solidFill>
                <a:srgbClr val="000000"/>
              </a:solidFill>
            </a:endParaRPr>
          </a:p>
        </p:txBody>
      </p:sp>
      <p:pic>
        <p:nvPicPr>
          <p:cNvPr id="6" name="Picture 2"/>
          <p:cNvPicPr>
            <a:picLocks noChangeAspect="1" noChangeArrowheads="1"/>
          </p:cNvPicPr>
          <p:nvPr/>
        </p:nvPicPr>
        <p:blipFill>
          <a:blip r:embed="rId2" cstate="print"/>
          <a:srcRect/>
          <a:stretch>
            <a:fillRect/>
          </a:stretch>
        </p:blipFill>
        <p:spPr bwMode="auto">
          <a:xfrm>
            <a:off x="5486400" y="1676400"/>
            <a:ext cx="3509513" cy="2952448"/>
          </a:xfrm>
          <a:prstGeom prst="rect">
            <a:avLst/>
          </a:prstGeom>
          <a:noFill/>
          <a:ln w="9525">
            <a:noFill/>
            <a:miter lim="800000"/>
            <a:headEnd/>
            <a:tailEnd/>
          </a:ln>
        </p:spPr>
      </p:pic>
    </p:spTree>
    <p:extLst>
      <p:ext uri="{BB962C8B-B14F-4D97-AF65-F5344CB8AC3E}">
        <p14:creationId xmlns:p14="http://schemas.microsoft.com/office/powerpoint/2010/main" val="3585667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Storm Surge</a:t>
            </a:r>
            <a:endParaRPr lang="en-US" dirty="0">
              <a:solidFill>
                <a:srgbClr val="FFFFFF"/>
              </a:solidFill>
            </a:endParaRPr>
          </a:p>
        </p:txBody>
      </p:sp>
      <p:sp>
        <p:nvSpPr>
          <p:cNvPr id="3" name="Content Placeholder 2"/>
          <p:cNvSpPr>
            <a:spLocks noGrp="1"/>
          </p:cNvSpPr>
          <p:nvPr>
            <p:ph idx="1"/>
          </p:nvPr>
        </p:nvSpPr>
        <p:spPr>
          <a:xfrm>
            <a:off x="395288" y="4038600"/>
            <a:ext cx="8130645" cy="2457450"/>
          </a:xfrm>
        </p:spPr>
        <p:txBody>
          <a:bodyPr/>
          <a:lstStyle/>
          <a:p>
            <a:r>
              <a:rPr lang="en-US" sz="1800" dirty="0" smtClean="0"/>
              <a:t>The strong winds of a hurricane or storm push seawater toward the shore.</a:t>
            </a:r>
          </a:p>
          <a:p>
            <a:r>
              <a:rPr lang="en-US" sz="1800" dirty="0" smtClean="0"/>
              <a:t>This advancing water may combine with normal tides to create a storm surge that can increase the tide level 15 feet or higher.</a:t>
            </a:r>
          </a:p>
          <a:p>
            <a:r>
              <a:rPr lang="en-US" sz="1800" dirty="0" smtClean="0"/>
              <a:t>In addition, wind-driven waves rolling on top of the storm surge add to the destructive power.</a:t>
            </a:r>
          </a:p>
          <a:p>
            <a:r>
              <a:rPr lang="en-US" sz="1800" dirty="0" smtClean="0"/>
              <a:t>Because so much of the U.S. population lives on the East and Gulf Coasts, many in locations just above sea level, the biggest danger from these storms is the storm surge.</a:t>
            </a: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83305"/>
            <a:ext cx="7696200" cy="2552573"/>
          </a:xfrm>
          <a:prstGeom prst="rect">
            <a:avLst/>
          </a:prstGeom>
        </p:spPr>
      </p:pic>
    </p:spTree>
    <p:extLst>
      <p:ext uri="{BB962C8B-B14F-4D97-AF65-F5344CB8AC3E}">
        <p14:creationId xmlns:p14="http://schemas.microsoft.com/office/powerpoint/2010/main" val="1923304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altLang="en-US" sz="2400" b="1" dirty="0" smtClean="0">
                <a:solidFill>
                  <a:srgbClr val="000000"/>
                </a:solidFill>
              </a:rPr>
              <a:t>Oceanography Merit Badge Requirements</a:t>
            </a:r>
            <a:endParaRPr lang="en-US" altLang="en-US" sz="2400" b="1" dirty="0">
              <a:solidFill>
                <a:srgbClr val="000000"/>
              </a:solidFill>
            </a:endParaRPr>
          </a:p>
        </p:txBody>
      </p:sp>
      <p:sp>
        <p:nvSpPr>
          <p:cNvPr id="277507" name="Rectangle 3"/>
          <p:cNvSpPr>
            <a:spLocks noGrp="1" noChangeArrowheads="1"/>
          </p:cNvSpPr>
          <p:nvPr>
            <p:ph type="body" idx="1"/>
          </p:nvPr>
        </p:nvSpPr>
        <p:spPr>
          <a:xfrm>
            <a:off x="1908175" y="909638"/>
            <a:ext cx="7056438" cy="5832475"/>
          </a:xfrm>
        </p:spPr>
        <p:txBody>
          <a:bodyPr/>
          <a:lstStyle/>
          <a:p>
            <a:pPr>
              <a:buFont typeface="+mj-lt"/>
              <a:buAutoNum type="arabicPeriod" startAt="4"/>
            </a:pPr>
            <a:r>
              <a:rPr lang="en-US" sz="2000" dirty="0" smtClean="0"/>
              <a:t>Draw </a:t>
            </a:r>
            <a:r>
              <a:rPr lang="en-US" sz="2000" dirty="0"/>
              <a:t>a cross-section of underwater topography. Show what is meant by: </a:t>
            </a:r>
          </a:p>
          <a:p>
            <a:pPr lvl="1">
              <a:buFont typeface="+mj-lt"/>
              <a:buAutoNum type="alphaLcPeriod"/>
            </a:pPr>
            <a:r>
              <a:rPr lang="en-US" sz="1600" b="0" dirty="0"/>
              <a:t>Continental shelf</a:t>
            </a:r>
          </a:p>
          <a:p>
            <a:pPr lvl="1">
              <a:buFont typeface="+mj-lt"/>
              <a:buAutoNum type="alphaLcPeriod"/>
            </a:pPr>
            <a:r>
              <a:rPr lang="en-US" sz="1600" b="0" dirty="0"/>
              <a:t>Continental slope, and </a:t>
            </a:r>
          </a:p>
          <a:p>
            <a:pPr lvl="1">
              <a:buFont typeface="+mj-lt"/>
              <a:buAutoNum type="alphaLcPeriod"/>
            </a:pPr>
            <a:r>
              <a:rPr lang="en-US" sz="1600" b="0" dirty="0"/>
              <a:t>Abyssal plain</a:t>
            </a:r>
          </a:p>
          <a:p>
            <a:pPr>
              <a:buFont typeface="+mj-lt"/>
              <a:buAutoNum type="arabicPeriod" startAt="4"/>
            </a:pPr>
            <a:r>
              <a:rPr lang="en-US" sz="2000" dirty="0"/>
              <a:t>Name and put on your drawing the following: seamount, guyot, rift valley, canyon, trench, and oceanic ridge. Compare the depths in the oceans with the heights of mountains on land</a:t>
            </a:r>
            <a:r>
              <a:rPr lang="en-US" sz="2000" dirty="0" smtClean="0"/>
              <a:t>.</a:t>
            </a:r>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7475"/>
            <a:ext cx="914400" cy="933450"/>
          </a:xfrm>
          <a:prstGeom prst="rect">
            <a:avLst/>
          </a:prstGeom>
        </p:spPr>
      </p:pic>
    </p:spTree>
    <p:extLst>
      <p:ext uri="{BB962C8B-B14F-4D97-AF65-F5344CB8AC3E}">
        <p14:creationId xmlns:p14="http://schemas.microsoft.com/office/powerpoint/2010/main" val="4129442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Tsunami</a:t>
            </a:r>
            <a:endParaRPr lang="en-US" dirty="0">
              <a:solidFill>
                <a:srgbClr val="FFFFFF"/>
              </a:solidFill>
            </a:endParaRPr>
          </a:p>
        </p:txBody>
      </p:sp>
      <p:sp>
        <p:nvSpPr>
          <p:cNvPr id="3" name="Content Placeholder 2"/>
          <p:cNvSpPr>
            <a:spLocks noGrp="1"/>
          </p:cNvSpPr>
          <p:nvPr>
            <p:ph idx="1"/>
          </p:nvPr>
        </p:nvSpPr>
        <p:spPr>
          <a:xfrm>
            <a:off x="395288" y="1600200"/>
            <a:ext cx="4789487" cy="4895850"/>
          </a:xfrm>
        </p:spPr>
        <p:txBody>
          <a:bodyPr/>
          <a:lstStyle/>
          <a:p>
            <a:pPr lvl="0"/>
            <a:r>
              <a:rPr lang="en-US" sz="1800" dirty="0"/>
              <a:t>Tsunami is a Japanese word meaning "harbor wave." </a:t>
            </a:r>
          </a:p>
          <a:p>
            <a:pPr lvl="0"/>
            <a:r>
              <a:rPr lang="en-US" sz="1800" dirty="0"/>
              <a:t>Commonly called tidal waves but have nothing to do with the tide.</a:t>
            </a:r>
          </a:p>
          <a:p>
            <a:pPr lvl="0"/>
            <a:r>
              <a:rPr lang="en-US" sz="1800" dirty="0"/>
              <a:t>They are caused by some sudden movement of the earth’s crust that displaces water</a:t>
            </a:r>
            <a:r>
              <a:rPr lang="en-US" sz="1800" dirty="0" smtClean="0"/>
              <a:t>.</a:t>
            </a:r>
          </a:p>
          <a:p>
            <a:pPr lvl="1"/>
            <a:r>
              <a:rPr lang="en-US" sz="1400" b="0" dirty="0"/>
              <a:t>Earthquakes, volcanic eruptions, or underwater landslides.</a:t>
            </a:r>
          </a:p>
          <a:p>
            <a:pPr lvl="0"/>
            <a:r>
              <a:rPr lang="en-US" sz="1800" dirty="0" smtClean="0"/>
              <a:t>They may reach heights of 120 feet.</a:t>
            </a:r>
          </a:p>
          <a:p>
            <a:pPr lvl="1"/>
            <a:r>
              <a:rPr lang="en-US" sz="1400" b="0" dirty="0" smtClean="0"/>
              <a:t>The larger the underwater disturbance, the larger the tsunami.</a:t>
            </a:r>
            <a:endParaRPr lang="en-US" sz="1400" b="0" dirty="0"/>
          </a:p>
          <a:p>
            <a:endParaRPr lang="en-US" sz="1800" dirty="0"/>
          </a:p>
        </p:txBody>
      </p:sp>
      <p:pic>
        <p:nvPicPr>
          <p:cNvPr id="4" name="Picture 2"/>
          <p:cNvPicPr>
            <a:picLocks noChangeAspect="1" noChangeArrowheads="1"/>
          </p:cNvPicPr>
          <p:nvPr/>
        </p:nvPicPr>
        <p:blipFill>
          <a:blip r:embed="rId2" cstate="print"/>
          <a:srcRect/>
          <a:stretch>
            <a:fillRect/>
          </a:stretch>
        </p:blipFill>
        <p:spPr bwMode="auto">
          <a:xfrm>
            <a:off x="5334000" y="1752600"/>
            <a:ext cx="3613630" cy="2990279"/>
          </a:xfrm>
          <a:prstGeom prst="rect">
            <a:avLst/>
          </a:prstGeom>
          <a:noFill/>
          <a:ln w="9525">
            <a:noFill/>
            <a:miter lim="800000"/>
            <a:headEnd/>
            <a:tailEnd/>
          </a:ln>
        </p:spPr>
      </p:pic>
    </p:spTree>
    <p:extLst>
      <p:ext uri="{BB962C8B-B14F-4D97-AF65-F5344CB8AC3E}">
        <p14:creationId xmlns:p14="http://schemas.microsoft.com/office/powerpoint/2010/main" val="2705445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Tsunami Deception</a:t>
            </a:r>
            <a:endParaRPr lang="en-US" dirty="0">
              <a:solidFill>
                <a:srgbClr val="FFFFFF"/>
              </a:solidFill>
            </a:endParaRPr>
          </a:p>
        </p:txBody>
      </p:sp>
      <p:sp>
        <p:nvSpPr>
          <p:cNvPr id="3" name="Content Placeholder 2"/>
          <p:cNvSpPr>
            <a:spLocks noGrp="1"/>
          </p:cNvSpPr>
          <p:nvPr>
            <p:ph idx="1"/>
          </p:nvPr>
        </p:nvSpPr>
        <p:spPr>
          <a:xfrm>
            <a:off x="395288" y="1371600"/>
            <a:ext cx="8447087" cy="3074987"/>
          </a:xfrm>
        </p:spPr>
        <p:txBody>
          <a:bodyPr/>
          <a:lstStyle/>
          <a:p>
            <a:pPr lvl="0"/>
            <a:r>
              <a:rPr lang="en-US" sz="1800" dirty="0" smtClean="0"/>
              <a:t>Before the arrival of a tsunami, the water along the coast                  sometimes withdraws out to sea.</a:t>
            </a:r>
          </a:p>
          <a:p>
            <a:pPr lvl="1"/>
            <a:r>
              <a:rPr lang="en-US" sz="1800" b="0" dirty="0" smtClean="0"/>
              <a:t>Between waves, a harbor may seem to dry-up for a brief time.</a:t>
            </a:r>
          </a:p>
          <a:p>
            <a:pPr lvl="1"/>
            <a:r>
              <a:rPr lang="en-US" sz="1800" b="0" dirty="0" smtClean="0"/>
              <a:t>Tourists at Banda Aceh were attracted to the beach by receding water.</a:t>
            </a:r>
          </a:p>
          <a:p>
            <a:pPr lvl="1"/>
            <a:r>
              <a:rPr lang="en-US" sz="1800" b="0" dirty="0" smtClean="0"/>
              <a:t>Many were swept to their death by the fast moving waves that then came ashore.</a:t>
            </a:r>
          </a:p>
          <a:p>
            <a:endParaRPr lang="en-US" sz="1800" dirty="0"/>
          </a:p>
        </p:txBody>
      </p:sp>
      <p:pic>
        <p:nvPicPr>
          <p:cNvPr id="5" name="Picture 5"/>
          <p:cNvPicPr>
            <a:picLocks noChangeAspect="1" noChangeArrowheads="1"/>
          </p:cNvPicPr>
          <p:nvPr/>
        </p:nvPicPr>
        <p:blipFill>
          <a:blip r:embed="rId3" cstate="print"/>
          <a:stretch>
            <a:fillRect/>
          </a:stretch>
        </p:blipFill>
        <p:spPr bwMode="auto">
          <a:xfrm>
            <a:off x="2138633" y="3276600"/>
            <a:ext cx="4960395" cy="33069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00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FFFFFF"/>
                </a:solidFill>
              </a:rPr>
              <a:t>Tidal Bores</a:t>
            </a:r>
            <a:endParaRPr lang="en-US" dirty="0">
              <a:solidFill>
                <a:srgbClr val="FFFFFF"/>
              </a:solidFill>
            </a:endParaRPr>
          </a:p>
        </p:txBody>
      </p:sp>
      <p:sp>
        <p:nvSpPr>
          <p:cNvPr id="4" name="Content Placeholder 3"/>
          <p:cNvSpPr>
            <a:spLocks noGrp="1"/>
          </p:cNvSpPr>
          <p:nvPr>
            <p:ph idx="1"/>
          </p:nvPr>
        </p:nvSpPr>
        <p:spPr>
          <a:xfrm>
            <a:off x="468313" y="1268413"/>
            <a:ext cx="4332287" cy="4895850"/>
          </a:xfrm>
        </p:spPr>
        <p:txBody>
          <a:bodyPr/>
          <a:lstStyle/>
          <a:p>
            <a:pPr lvl="0"/>
            <a:r>
              <a:rPr lang="en-US" sz="1800" dirty="0" smtClean="0">
                <a:solidFill>
                  <a:srgbClr val="000000"/>
                </a:solidFill>
              </a:rPr>
              <a:t>Tidal bores occur when the incoming tide forms a single wave that moves up a river or estuary as a foaming, churning wall of water.</a:t>
            </a:r>
          </a:p>
          <a:p>
            <a:pPr lvl="0"/>
            <a:r>
              <a:rPr lang="en-US" sz="1800" dirty="0" smtClean="0">
                <a:solidFill>
                  <a:srgbClr val="000000"/>
                </a:solidFill>
              </a:rPr>
              <a:t>Two conditions must exist for a bore to occur:</a:t>
            </a:r>
          </a:p>
          <a:p>
            <a:pPr lvl="1"/>
            <a:r>
              <a:rPr lang="en-US" sz="1800" b="0" dirty="0" smtClean="0">
                <a:solidFill>
                  <a:srgbClr val="000000"/>
                </a:solidFill>
              </a:rPr>
              <a:t>The tidal range must be at least 6m (20 feet) high.</a:t>
            </a:r>
          </a:p>
          <a:p>
            <a:pPr lvl="1"/>
            <a:r>
              <a:rPr lang="en-US" sz="1800" b="0" dirty="0" smtClean="0">
                <a:solidFill>
                  <a:srgbClr val="000000"/>
                </a:solidFill>
              </a:rPr>
              <a:t>The river basin must be long and funnel-shaped, its wide end facing the sea, and quite shallow, its depth regularly decreasing upstream.</a:t>
            </a:r>
          </a:p>
          <a:p>
            <a:endParaRPr lang="en-US" sz="1800" dirty="0">
              <a:solidFill>
                <a:srgbClr val="000000"/>
              </a:solidFill>
            </a:endParaRPr>
          </a:p>
        </p:txBody>
      </p:sp>
      <p:sp>
        <p:nvSpPr>
          <p:cNvPr id="5" name="Slide Number Placeholder 4"/>
          <p:cNvSpPr>
            <a:spLocks noGrp="1"/>
          </p:cNvSpPr>
          <p:nvPr>
            <p:ph type="sldNum" sz="quarter" idx="4294967295"/>
          </p:nvPr>
        </p:nvSpPr>
        <p:spPr>
          <a:xfrm>
            <a:off x="7924800" y="6356350"/>
            <a:ext cx="762000" cy="365125"/>
          </a:xfrm>
          <a:prstGeom prst="rect">
            <a:avLst/>
          </a:prstGeom>
        </p:spPr>
        <p:txBody>
          <a:bodyPr/>
          <a:lstStyle/>
          <a:p>
            <a:pPr>
              <a:defRPr/>
            </a:pPr>
            <a:fld id="{26F4D944-2290-4E5B-BAE5-E5AE195124CE}" type="slidenum">
              <a:rPr lang="en-US" smtClean="0"/>
              <a:pPr>
                <a:defRPr/>
              </a:pPr>
              <a:t>32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600200"/>
            <a:ext cx="3987800" cy="2872462"/>
          </a:xfrm>
          <a:prstGeom prst="rect">
            <a:avLst/>
          </a:prstGeom>
        </p:spPr>
      </p:pic>
    </p:spTree>
    <p:extLst>
      <p:ext uri="{BB962C8B-B14F-4D97-AF65-F5344CB8AC3E}">
        <p14:creationId xmlns:p14="http://schemas.microsoft.com/office/powerpoint/2010/main" val="395100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Prominent Tidal Bores</a:t>
            </a:r>
            <a:endParaRPr lang="en-US" dirty="0">
              <a:solidFill>
                <a:srgbClr val="FFFFFF"/>
              </a:solidFill>
            </a:endParaRPr>
          </a:p>
        </p:txBody>
      </p:sp>
      <p:sp>
        <p:nvSpPr>
          <p:cNvPr id="3" name="Content Placeholder 2"/>
          <p:cNvSpPr>
            <a:spLocks noGrp="1"/>
          </p:cNvSpPr>
          <p:nvPr>
            <p:ph sz="half" idx="1"/>
          </p:nvPr>
        </p:nvSpPr>
        <p:spPr>
          <a:xfrm>
            <a:off x="468312" y="1828799"/>
            <a:ext cx="3341687" cy="4335463"/>
          </a:xfrm>
        </p:spPr>
        <p:txBody>
          <a:bodyPr>
            <a:normAutofit/>
          </a:bodyPr>
          <a:lstStyle/>
          <a:p>
            <a:pPr lvl="0"/>
            <a:r>
              <a:rPr lang="en-US" sz="1700" dirty="0" smtClean="0"/>
              <a:t>Bay of </a:t>
            </a:r>
            <a:r>
              <a:rPr lang="en-US" sz="1700" dirty="0" smtClean="0"/>
              <a:t>Fundy tidal bore in Nova Scotia </a:t>
            </a:r>
            <a:r>
              <a:rPr lang="en-US" sz="1700" dirty="0" smtClean="0"/>
              <a:t>– produces a wall of water up to 3.7m (12 feet) during spring tides</a:t>
            </a:r>
            <a:r>
              <a:rPr lang="en-US" sz="1700" dirty="0" smtClean="0"/>
              <a:t>.</a:t>
            </a:r>
          </a:p>
          <a:p>
            <a:pPr lvl="0"/>
            <a:endParaRPr lang="en-US" sz="1700" dirty="0"/>
          </a:p>
          <a:p>
            <a:pPr lvl="0"/>
            <a:endParaRPr lang="en-US" sz="1700" dirty="0" smtClean="0"/>
          </a:p>
          <a:p>
            <a:pPr lvl="0"/>
            <a:endParaRPr lang="en-US" sz="1700" dirty="0"/>
          </a:p>
          <a:p>
            <a:pPr lvl="0"/>
            <a:endParaRPr lang="en-US" sz="1700" dirty="0" smtClean="0"/>
          </a:p>
          <a:p>
            <a:r>
              <a:rPr lang="en-US" sz="1700" dirty="0" smtClean="0"/>
              <a:t>Qiantang </a:t>
            </a:r>
            <a:r>
              <a:rPr lang="en-US" sz="1700" dirty="0" smtClean="0"/>
              <a:t>River </a:t>
            </a:r>
            <a:r>
              <a:rPr lang="en-US" sz="1700" dirty="0" smtClean="0"/>
              <a:t>tidal </a:t>
            </a:r>
            <a:r>
              <a:rPr lang="en-US" sz="1700" dirty="0" smtClean="0"/>
              <a:t>bore in China – may attain heights of 7.6m (25 feet) and moves at 12 to 13 knots.</a:t>
            </a:r>
          </a:p>
          <a:p>
            <a:endParaRPr lang="en-US" dirty="0"/>
          </a:p>
        </p:txBody>
      </p:sp>
      <p:pic>
        <p:nvPicPr>
          <p:cNvPr id="7" name="Picture 7"/>
          <p:cNvPicPr>
            <a:picLocks noGrp="1" noChangeAspect="1" noChangeArrowheads="1"/>
          </p:cNvPicPr>
          <p:nvPr>
            <p:ph sz="half" idx="2"/>
          </p:nvPr>
        </p:nvPicPr>
        <p:blipFill>
          <a:blip r:embed="rId2" cstate="print"/>
          <a:srcRect/>
          <a:stretch>
            <a:fillRect/>
          </a:stretch>
        </p:blipFill>
        <p:spPr bwMode="auto">
          <a:xfrm>
            <a:off x="4419600" y="4004998"/>
            <a:ext cx="3505200" cy="2367958"/>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585756"/>
            <a:ext cx="3505200" cy="2336800"/>
          </a:xfrm>
          <a:prstGeom prst="rect">
            <a:avLst/>
          </a:prstGeom>
        </p:spPr>
      </p:pic>
    </p:spTree>
    <p:extLst>
      <p:ext uri="{BB962C8B-B14F-4D97-AF65-F5344CB8AC3E}">
        <p14:creationId xmlns:p14="http://schemas.microsoft.com/office/powerpoint/2010/main" val="15801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Swells, Breakers, and Surf</a:t>
            </a:r>
            <a:endParaRPr lang="en-US" dirty="0">
              <a:solidFill>
                <a:srgbClr val="FFFFFF"/>
              </a:solidFill>
            </a:endParaRPr>
          </a:p>
        </p:txBody>
      </p:sp>
      <p:sp>
        <p:nvSpPr>
          <p:cNvPr id="3" name="Content Placeholder 2"/>
          <p:cNvSpPr>
            <a:spLocks noGrp="1"/>
          </p:cNvSpPr>
          <p:nvPr>
            <p:ph idx="1"/>
          </p:nvPr>
        </p:nvSpPr>
        <p:spPr>
          <a:xfrm>
            <a:off x="468313" y="1600199"/>
            <a:ext cx="4027487" cy="4564063"/>
          </a:xfrm>
        </p:spPr>
        <p:txBody>
          <a:bodyPr/>
          <a:lstStyle/>
          <a:p>
            <a:r>
              <a:rPr lang="en-US" sz="1800" b="1" dirty="0" smtClean="0"/>
              <a:t>Swells</a:t>
            </a:r>
            <a:r>
              <a:rPr lang="en-US" sz="1800" dirty="0" smtClean="0"/>
              <a:t> are long, far-apart waves in the open ocean.</a:t>
            </a:r>
          </a:p>
        </p:txBody>
      </p:sp>
      <p:pic>
        <p:nvPicPr>
          <p:cNvPr id="5" name="Picture 5"/>
          <p:cNvPicPr>
            <a:picLocks noChangeAspect="1" noChangeArrowheads="1"/>
          </p:cNvPicPr>
          <p:nvPr/>
        </p:nvPicPr>
        <p:blipFill>
          <a:blip r:embed="rId2" cstate="print"/>
          <a:srcRect/>
          <a:stretch>
            <a:fillRect/>
          </a:stretch>
        </p:blipFill>
        <p:spPr bwMode="auto">
          <a:xfrm>
            <a:off x="4800600" y="1687924"/>
            <a:ext cx="4038600" cy="4388611"/>
          </a:xfrm>
          <a:prstGeom prst="rect">
            <a:avLst/>
          </a:prstGeom>
          <a:noFill/>
          <a:ln w="9525">
            <a:noFill/>
            <a:miter lim="800000"/>
            <a:headEnd/>
            <a:tailEnd/>
          </a:ln>
          <a:effectLst/>
        </p:spPr>
      </p:pic>
    </p:spTree>
    <p:extLst>
      <p:ext uri="{BB962C8B-B14F-4D97-AF65-F5344CB8AC3E}">
        <p14:creationId xmlns:p14="http://schemas.microsoft.com/office/powerpoint/2010/main" val="2888476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Swells, Breakers, and Surf</a:t>
            </a:r>
            <a:endParaRPr lang="en-US" dirty="0">
              <a:solidFill>
                <a:srgbClr val="FFFFFF"/>
              </a:solidFill>
            </a:endParaRPr>
          </a:p>
        </p:txBody>
      </p:sp>
      <p:sp>
        <p:nvSpPr>
          <p:cNvPr id="3" name="Content Placeholder 2"/>
          <p:cNvSpPr>
            <a:spLocks noGrp="1"/>
          </p:cNvSpPr>
          <p:nvPr>
            <p:ph idx="1"/>
          </p:nvPr>
        </p:nvSpPr>
        <p:spPr>
          <a:xfrm>
            <a:off x="468312" y="4571999"/>
            <a:ext cx="8294687" cy="1592263"/>
          </a:xfrm>
        </p:spPr>
        <p:txBody>
          <a:bodyPr/>
          <a:lstStyle/>
          <a:p>
            <a:r>
              <a:rPr lang="en-US" sz="1800" dirty="0" smtClean="0"/>
              <a:t>As swells approach shallow water, the ocean floor begins to affect the wave’s shape and speed.</a:t>
            </a:r>
          </a:p>
          <a:p>
            <a:r>
              <a:rPr lang="en-US" sz="1800" dirty="0" smtClean="0"/>
              <a:t>Wave height increases and the crests become more peaked.</a:t>
            </a:r>
          </a:p>
          <a:p>
            <a:r>
              <a:rPr lang="en-US" sz="1800" dirty="0" smtClean="0"/>
              <a:t>As the steepness of the wave increases, the forward speed of the crest becomes faster than the speed of the wave, and the wave breaks.</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477167" y="1186255"/>
            <a:ext cx="6276975" cy="3251473"/>
          </a:xfrm>
          <a:prstGeom prst="rect">
            <a:avLst/>
          </a:prstGeom>
        </p:spPr>
      </p:pic>
    </p:spTree>
    <p:extLst>
      <p:ext uri="{BB962C8B-B14F-4D97-AF65-F5344CB8AC3E}">
        <p14:creationId xmlns:p14="http://schemas.microsoft.com/office/powerpoint/2010/main" val="3009350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Swells, Breakers, and Surf</a:t>
            </a:r>
            <a:endParaRPr lang="en-US" dirty="0">
              <a:solidFill>
                <a:srgbClr val="FFFFFF"/>
              </a:solidFill>
            </a:endParaRPr>
          </a:p>
        </p:txBody>
      </p:sp>
      <p:sp>
        <p:nvSpPr>
          <p:cNvPr id="3" name="Content Placeholder 2"/>
          <p:cNvSpPr>
            <a:spLocks noGrp="1"/>
          </p:cNvSpPr>
          <p:nvPr>
            <p:ph idx="1"/>
          </p:nvPr>
        </p:nvSpPr>
        <p:spPr>
          <a:xfrm>
            <a:off x="468313" y="1524000"/>
            <a:ext cx="5094287" cy="5029199"/>
          </a:xfrm>
        </p:spPr>
        <p:txBody>
          <a:bodyPr/>
          <a:lstStyle/>
          <a:p>
            <a:r>
              <a:rPr lang="en-US" sz="1800" dirty="0" smtClean="0"/>
              <a:t>Waves that break into foam are called breakers.</a:t>
            </a:r>
          </a:p>
          <a:p>
            <a:r>
              <a:rPr lang="en-US" sz="1800" dirty="0" smtClean="0"/>
              <a:t>Waves breaking on the shore are called surf.</a:t>
            </a:r>
          </a:p>
          <a:p>
            <a:r>
              <a:rPr lang="en-US" sz="1800" dirty="0" smtClean="0"/>
              <a:t>Types of breakers include plunging, spilling, and surging.</a:t>
            </a:r>
          </a:p>
          <a:p>
            <a:pPr marL="800100" lvl="1" indent="-342900">
              <a:buFont typeface="+mj-lt"/>
              <a:buAutoNum type="alphaLcPeriod"/>
            </a:pPr>
            <a:r>
              <a:rPr lang="en-US" sz="1600" b="0" dirty="0" smtClean="0"/>
              <a:t>On less steep beaches, plunging breakers curl over in a tube shape and finally break on the beach.</a:t>
            </a:r>
          </a:p>
          <a:p>
            <a:pPr marL="800100" lvl="1" indent="-342900">
              <a:buFont typeface="+mj-lt"/>
              <a:buAutoNum type="alphaLcPeriod"/>
            </a:pPr>
            <a:r>
              <a:rPr lang="en-US" sz="1600" b="0" dirty="0" smtClean="0"/>
              <a:t>Gently sloping bottoms produce spillers that roll in evenly and slowly.</a:t>
            </a:r>
          </a:p>
          <a:p>
            <a:pPr marL="800100" lvl="1" indent="-342900">
              <a:buFont typeface="+mj-lt"/>
              <a:buAutoNum type="alphaLcPeriod"/>
            </a:pPr>
            <a:r>
              <a:rPr lang="en-US" sz="1600" b="0" dirty="0"/>
              <a:t>Where the beach slope is steep, surging breakers roll in and hardly break at all</a:t>
            </a:r>
            <a:r>
              <a:rPr lang="en-US" sz="1600" b="0" dirty="0" smtClean="0"/>
              <a:t>.</a:t>
            </a:r>
            <a:endParaRPr lang="en-US" sz="16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928" y="1524000"/>
            <a:ext cx="3280084" cy="4724400"/>
          </a:xfrm>
          <a:prstGeom prst="rect">
            <a:avLst/>
          </a:prstGeom>
        </p:spPr>
      </p:pic>
    </p:spTree>
    <p:extLst>
      <p:ext uri="{BB962C8B-B14F-4D97-AF65-F5344CB8AC3E}">
        <p14:creationId xmlns:p14="http://schemas.microsoft.com/office/powerpoint/2010/main" val="2381315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4</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Draw a cross-section of underwater topography. Show what is meant by: </a:t>
            </a:r>
          </a:p>
          <a:p>
            <a:pPr lvl="1">
              <a:buFont typeface="+mj-lt"/>
              <a:buAutoNum type="alphaLcPeriod"/>
            </a:pPr>
            <a:r>
              <a:rPr lang="en-US" sz="1600" b="0" dirty="0"/>
              <a:t>Continental shelf</a:t>
            </a:r>
          </a:p>
          <a:p>
            <a:pPr lvl="1">
              <a:buFont typeface="+mj-lt"/>
              <a:buAutoNum type="alphaLcPeriod"/>
            </a:pPr>
            <a:r>
              <a:rPr lang="en-US" sz="1600" b="0" dirty="0"/>
              <a:t>Continental slope, and </a:t>
            </a:r>
          </a:p>
          <a:p>
            <a:pPr lvl="1">
              <a:buFont typeface="+mj-lt"/>
              <a:buAutoNum type="alphaLcPeriod"/>
            </a:pPr>
            <a:r>
              <a:rPr lang="en-US" sz="1600" b="0" dirty="0"/>
              <a:t>Abyssal plain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4200366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solidFill>
              </a:rPr>
              <a:t>Continental Shelf, Slope, and Rise</a:t>
            </a:r>
            <a:endParaRPr lang="en-US" sz="2800" dirty="0">
              <a:solidFill>
                <a:srgbClr val="FFFFFF"/>
              </a:solidFill>
            </a:endParaRPr>
          </a:p>
        </p:txBody>
      </p:sp>
      <p:sp>
        <p:nvSpPr>
          <p:cNvPr id="3" name="Content Placeholder 2"/>
          <p:cNvSpPr>
            <a:spLocks noGrp="1"/>
          </p:cNvSpPr>
          <p:nvPr>
            <p:ph idx="1"/>
          </p:nvPr>
        </p:nvSpPr>
        <p:spPr>
          <a:xfrm>
            <a:off x="468312" y="4038599"/>
            <a:ext cx="8142287" cy="2514601"/>
          </a:xfrm>
        </p:spPr>
        <p:txBody>
          <a:bodyPr/>
          <a:lstStyle/>
          <a:p>
            <a:r>
              <a:rPr lang="en-US" sz="1800" dirty="0"/>
              <a:t>A </a:t>
            </a:r>
            <a:r>
              <a:rPr lang="en-US" sz="1800" b="1" dirty="0"/>
              <a:t>continental shelf </a:t>
            </a:r>
            <a:r>
              <a:rPr lang="en-US" sz="1800" dirty="0"/>
              <a:t>is a portion of a continent that is submerged under an area of relatively shallow water known as a shelf sea. </a:t>
            </a:r>
            <a:endParaRPr lang="en-US" sz="1800" dirty="0" smtClean="0"/>
          </a:p>
          <a:p>
            <a:r>
              <a:rPr lang="en-US" sz="1800" dirty="0" smtClean="0"/>
              <a:t>The </a:t>
            </a:r>
            <a:r>
              <a:rPr lang="en-US" sz="1800" dirty="0"/>
              <a:t>broad, gentle pitch of the continental shelf gives way to the relatively steep </a:t>
            </a:r>
            <a:r>
              <a:rPr lang="en-US" sz="1800" b="1" dirty="0"/>
              <a:t>continental slope</a:t>
            </a:r>
            <a:r>
              <a:rPr lang="en-US" sz="1800" dirty="0"/>
              <a:t>. </a:t>
            </a:r>
            <a:endParaRPr lang="en-US" sz="1800" dirty="0" smtClean="0"/>
          </a:p>
          <a:p>
            <a:r>
              <a:rPr lang="en-US" sz="1800" dirty="0" smtClean="0"/>
              <a:t>The </a:t>
            </a:r>
            <a:r>
              <a:rPr lang="en-US" sz="1800" dirty="0"/>
              <a:t>more gradual transition to the abyssal plain is a sediment-filled region called the </a:t>
            </a:r>
            <a:r>
              <a:rPr lang="en-US" sz="1800" b="1" dirty="0"/>
              <a:t>continental rise</a:t>
            </a:r>
            <a:r>
              <a:rPr lang="en-US" sz="1800" dirty="0"/>
              <a:t>. </a:t>
            </a:r>
            <a:endParaRPr lang="en-US" sz="1800" dirty="0" smtClean="0"/>
          </a:p>
          <a:p>
            <a:r>
              <a:rPr lang="en-US" sz="1800" dirty="0" smtClean="0"/>
              <a:t>The </a:t>
            </a:r>
            <a:r>
              <a:rPr lang="en-US" sz="1800" dirty="0"/>
              <a:t>continental shelf, slope, and rise are collectively called the continental margin.</a:t>
            </a:r>
          </a:p>
        </p:txBody>
      </p:sp>
      <p:pic>
        <p:nvPicPr>
          <p:cNvPr id="5" name="Picture 2" descr="File:Continental shelf.png">
            <a:hlinkClick r:id="rId2"/>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4400" y="1268413"/>
            <a:ext cx="7239000" cy="2857500"/>
          </a:xfrm>
          <a:prstGeom prst="rect">
            <a:avLst/>
          </a:prstGeom>
          <a:noFill/>
        </p:spPr>
      </p:pic>
    </p:spTree>
    <p:extLst>
      <p:ext uri="{BB962C8B-B14F-4D97-AF65-F5344CB8AC3E}">
        <p14:creationId xmlns:p14="http://schemas.microsoft.com/office/powerpoint/2010/main" val="1872985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Abyssal Plain</a:t>
            </a:r>
            <a:endParaRPr lang="en-US" dirty="0">
              <a:solidFill>
                <a:srgbClr val="FFFFFF"/>
              </a:solidFill>
            </a:endParaRPr>
          </a:p>
        </p:txBody>
      </p:sp>
      <p:sp>
        <p:nvSpPr>
          <p:cNvPr id="3" name="Content Placeholder 2"/>
          <p:cNvSpPr>
            <a:spLocks noGrp="1"/>
          </p:cNvSpPr>
          <p:nvPr>
            <p:ph idx="1"/>
          </p:nvPr>
        </p:nvSpPr>
        <p:spPr>
          <a:xfrm>
            <a:off x="468312" y="4191000"/>
            <a:ext cx="8218487" cy="1592263"/>
          </a:xfrm>
        </p:spPr>
        <p:txBody>
          <a:bodyPr/>
          <a:lstStyle/>
          <a:p>
            <a:r>
              <a:rPr lang="en-US" sz="1800" dirty="0"/>
              <a:t>Abyssal plains are sediment-covered portions of the deep ocean </a:t>
            </a:r>
            <a:r>
              <a:rPr lang="en-US" sz="1800" dirty="0" smtClean="0"/>
              <a:t>floor, </a:t>
            </a:r>
            <a:r>
              <a:rPr lang="en-US" sz="1800" dirty="0"/>
              <a:t>usually found at depths between 3,000 </a:t>
            </a:r>
            <a:r>
              <a:rPr lang="en-US" sz="1800" dirty="0" smtClean="0"/>
              <a:t>meters </a:t>
            </a:r>
            <a:r>
              <a:rPr lang="en-US" sz="1800" dirty="0"/>
              <a:t>and 6,000 meters </a:t>
            </a:r>
            <a:r>
              <a:rPr lang="en-US" sz="1800" dirty="0" smtClean="0"/>
              <a:t>(10000 </a:t>
            </a:r>
            <a:r>
              <a:rPr lang="en-US" sz="1800" dirty="0"/>
              <a:t>to 20000 </a:t>
            </a:r>
            <a:r>
              <a:rPr lang="en-US" sz="1800" dirty="0" smtClean="0"/>
              <a:t>feet). </a:t>
            </a:r>
          </a:p>
          <a:p>
            <a:r>
              <a:rPr lang="en-US" sz="1800" dirty="0" smtClean="0"/>
              <a:t>Lying </a:t>
            </a:r>
            <a:r>
              <a:rPr lang="en-US" sz="1800" dirty="0"/>
              <a:t>generally between the foot of a continental rise and a mid-ocean ridge, abyssal plains cover more than 50% of the Earth's surface. </a:t>
            </a:r>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606" y="1295400"/>
            <a:ext cx="7581900" cy="2752725"/>
          </a:xfrm>
          <a:prstGeom prst="rect">
            <a:avLst/>
          </a:prstGeom>
        </p:spPr>
      </p:pic>
    </p:spTree>
    <p:extLst>
      <p:ext uri="{BB962C8B-B14F-4D97-AF65-F5344CB8AC3E}">
        <p14:creationId xmlns:p14="http://schemas.microsoft.com/office/powerpoint/2010/main" val="157002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altLang="en-US" sz="2400" b="1" dirty="0" smtClean="0">
                <a:solidFill>
                  <a:srgbClr val="000000"/>
                </a:solidFill>
              </a:rPr>
              <a:t>Oceanography Merit Badge Requirements</a:t>
            </a:r>
            <a:endParaRPr lang="en-US" altLang="en-US" sz="2400" b="1" dirty="0">
              <a:solidFill>
                <a:srgbClr val="000000"/>
              </a:solidFill>
            </a:endParaRPr>
          </a:p>
        </p:txBody>
      </p:sp>
      <p:sp>
        <p:nvSpPr>
          <p:cNvPr id="277507" name="Rectangle 3"/>
          <p:cNvSpPr>
            <a:spLocks noGrp="1" noChangeArrowheads="1"/>
          </p:cNvSpPr>
          <p:nvPr>
            <p:ph type="body" idx="1"/>
          </p:nvPr>
        </p:nvSpPr>
        <p:spPr>
          <a:xfrm>
            <a:off x="1908175" y="909638"/>
            <a:ext cx="7056438" cy="5832475"/>
          </a:xfrm>
        </p:spPr>
        <p:txBody>
          <a:bodyPr/>
          <a:lstStyle/>
          <a:p>
            <a:pPr>
              <a:buFont typeface="+mj-lt"/>
              <a:buAutoNum type="arabicPeriod" startAt="6"/>
            </a:pPr>
            <a:r>
              <a:rPr lang="en-US" sz="2000" dirty="0"/>
              <a:t>List the main salts, gases, and nutrients in sea water. Describe some important properties of water. Tell how the animals and plants of the ocean affect the chemical composition of seawater. Explain how differences in evaporation and precipitation affect the salt content of the oceans. </a:t>
            </a:r>
          </a:p>
          <a:p>
            <a:pPr>
              <a:buFont typeface="+mj-lt"/>
              <a:buAutoNum type="arabicPeriod" startAt="6"/>
            </a:pPr>
            <a:r>
              <a:rPr lang="en-US" sz="2000" dirty="0" smtClean="0"/>
              <a:t>Describe </a:t>
            </a:r>
            <a:r>
              <a:rPr lang="en-US" sz="2000" dirty="0"/>
              <a:t>some of the biologically important properties of seawater. Define benthos, nekton, and plankton. Name some of the plants and animals that make up each of these groups. Describe the place and importance of phytoplankton in the oceanic food chain</a:t>
            </a:r>
            <a:r>
              <a:rPr lang="en-US" sz="2000" dirty="0" smtClean="0"/>
              <a:t>.</a:t>
            </a:r>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7475"/>
            <a:ext cx="914400" cy="933450"/>
          </a:xfrm>
          <a:prstGeom prst="rect">
            <a:avLst/>
          </a:prstGeom>
        </p:spPr>
      </p:pic>
    </p:spTree>
    <p:extLst>
      <p:ext uri="{BB962C8B-B14F-4D97-AF65-F5344CB8AC3E}">
        <p14:creationId xmlns:p14="http://schemas.microsoft.com/office/powerpoint/2010/main" val="2304082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5</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400" dirty="0"/>
              <a:t>Name and put on your drawing the following: seamount, guyot, rift valley, canyon, trench, and oceanic ridge. Compare the depths in the oceans with the heights of mountains on land.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5683"/>
          <a:stretch/>
        </p:blipFill>
        <p:spPr>
          <a:xfrm>
            <a:off x="968905" y="3352800"/>
            <a:ext cx="7115175" cy="2995613"/>
          </a:xfrm>
          <a:prstGeom prst="rect">
            <a:avLst/>
          </a:prstGeom>
        </p:spPr>
      </p:pic>
    </p:spTree>
    <p:extLst>
      <p:ext uri="{BB962C8B-B14F-4D97-AF65-F5344CB8AC3E}">
        <p14:creationId xmlns:p14="http://schemas.microsoft.com/office/powerpoint/2010/main" val="3785003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Seamounts</a:t>
            </a:r>
            <a:r>
              <a:rPr lang="en-US" dirty="0">
                <a:solidFill>
                  <a:srgbClr val="FFFFFF"/>
                </a:solidFill>
              </a:rPr>
              <a:t> and </a:t>
            </a:r>
            <a:r>
              <a:rPr lang="en-US" dirty="0" smtClean="0">
                <a:solidFill>
                  <a:srgbClr val="FFFFFF"/>
                </a:solidFill>
              </a:rPr>
              <a:t>Guyots</a:t>
            </a:r>
            <a:endParaRPr lang="en-US" dirty="0">
              <a:solidFill>
                <a:srgbClr val="FFFFFF"/>
              </a:solidFill>
            </a:endParaRPr>
          </a:p>
        </p:txBody>
      </p:sp>
      <p:sp>
        <p:nvSpPr>
          <p:cNvPr id="3" name="Content Placeholder 2"/>
          <p:cNvSpPr>
            <a:spLocks noGrp="1"/>
          </p:cNvSpPr>
          <p:nvPr>
            <p:ph idx="1"/>
          </p:nvPr>
        </p:nvSpPr>
        <p:spPr>
          <a:xfrm>
            <a:off x="468312" y="2971800"/>
            <a:ext cx="8294688" cy="3428999"/>
          </a:xfrm>
        </p:spPr>
        <p:txBody>
          <a:bodyPr/>
          <a:lstStyle/>
          <a:p>
            <a:r>
              <a:rPr lang="en-US" sz="1800" dirty="0"/>
              <a:t>Seamounts and Guyots are volcanoes that have built up from the ocean floor, sometimes to sea level or above. </a:t>
            </a:r>
            <a:endParaRPr lang="en-US" sz="1800" dirty="0" smtClean="0"/>
          </a:p>
          <a:p>
            <a:r>
              <a:rPr lang="en-US" sz="1800" dirty="0" smtClean="0"/>
              <a:t>Guyots </a:t>
            </a:r>
            <a:r>
              <a:rPr lang="en-US" sz="1800" dirty="0"/>
              <a:t>are seamounts that have built above sea level. </a:t>
            </a:r>
            <a:endParaRPr lang="en-US" sz="1800" dirty="0" smtClean="0"/>
          </a:p>
          <a:p>
            <a:pPr lvl="1"/>
            <a:r>
              <a:rPr lang="en-US" sz="1600" b="0" dirty="0" smtClean="0"/>
              <a:t>Erosion </a:t>
            </a:r>
            <a:r>
              <a:rPr lang="en-US" sz="1600" b="0" dirty="0"/>
              <a:t>by waves destroyed the top of the seamount resulting in a flattened shape. </a:t>
            </a:r>
            <a:endParaRPr lang="en-US" sz="1600" b="0" dirty="0" smtClean="0"/>
          </a:p>
          <a:p>
            <a:pPr lvl="1"/>
            <a:r>
              <a:rPr lang="en-US" sz="1600" b="0" dirty="0" smtClean="0"/>
              <a:t>Due </a:t>
            </a:r>
            <a:r>
              <a:rPr lang="en-US" sz="1600" b="0" dirty="0"/>
              <a:t>to the movement of the ocean floor away from oceanic ridges, the sea floor gradually sinks and the flattened guyots are submerged to become undersea flat-topped peaks. </a:t>
            </a:r>
            <a:endParaRPr lang="en-US" sz="1600" b="0" dirty="0" smtClean="0"/>
          </a:p>
          <a:p>
            <a:pPr lvl="1"/>
            <a:r>
              <a:rPr lang="en-US" sz="1600" b="0" dirty="0" smtClean="0"/>
              <a:t>We </a:t>
            </a:r>
            <a:r>
              <a:rPr lang="en-US" sz="1600" b="0" dirty="0"/>
              <a:t>know that the tops of guyots were once at the surface because they contain evidence of fossils such as coral reefs that only live in shallow water. </a:t>
            </a:r>
            <a:endParaRPr lang="en-US" sz="1600" b="0" dirty="0" smtClean="0"/>
          </a:p>
          <a:p>
            <a:r>
              <a:rPr lang="en-US" sz="1800" dirty="0" smtClean="0"/>
              <a:t>Seamounts </a:t>
            </a:r>
            <a:r>
              <a:rPr lang="en-US" sz="1800" dirty="0"/>
              <a:t>conversely represent volcanoes that did not reach sea level so their tops remain intact and are shaped like volcanoes on land.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752600"/>
            <a:ext cx="5791201" cy="1032826"/>
          </a:xfrm>
          <a:prstGeom prst="rect">
            <a:avLst/>
          </a:prstGeom>
        </p:spPr>
      </p:pic>
    </p:spTree>
    <p:extLst>
      <p:ext uri="{BB962C8B-B14F-4D97-AF65-F5344CB8AC3E}">
        <p14:creationId xmlns:p14="http://schemas.microsoft.com/office/powerpoint/2010/main" val="2760321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Rift Valley</a:t>
            </a:r>
            <a:endParaRPr lang="en-US" dirty="0">
              <a:solidFill>
                <a:srgbClr val="FFFFFF"/>
              </a:solidFill>
            </a:endParaRPr>
          </a:p>
        </p:txBody>
      </p:sp>
      <p:sp>
        <p:nvSpPr>
          <p:cNvPr id="3" name="Content Placeholder 2"/>
          <p:cNvSpPr>
            <a:spLocks noGrp="1"/>
          </p:cNvSpPr>
          <p:nvPr>
            <p:ph idx="1"/>
          </p:nvPr>
        </p:nvSpPr>
        <p:spPr>
          <a:xfrm>
            <a:off x="468313" y="3994023"/>
            <a:ext cx="8218487" cy="2170239"/>
          </a:xfrm>
        </p:spPr>
        <p:txBody>
          <a:bodyPr/>
          <a:lstStyle/>
          <a:p>
            <a:r>
              <a:rPr lang="en-US" sz="1800" dirty="0"/>
              <a:t>A rift valley is a lowland region that forms where Earth’s tectonic plates move apart, or rift. </a:t>
            </a:r>
            <a:endParaRPr lang="en-US" sz="1800" dirty="0" smtClean="0"/>
          </a:p>
          <a:p>
            <a:r>
              <a:rPr lang="en-US" sz="1800" dirty="0" smtClean="0"/>
              <a:t>Rift </a:t>
            </a:r>
            <a:r>
              <a:rPr lang="en-US" sz="1800" dirty="0"/>
              <a:t>valleys are found both on land and at the bottom of the ocean, where they are created by the process of seafloor spreading. </a:t>
            </a:r>
            <a:endParaRPr lang="en-US" sz="1800" dirty="0" smtClean="0"/>
          </a:p>
          <a:p>
            <a:r>
              <a:rPr lang="en-US" sz="1800" dirty="0" smtClean="0"/>
              <a:t>Rift </a:t>
            </a:r>
            <a:r>
              <a:rPr lang="en-US" sz="1800" dirty="0"/>
              <a:t>valleys differ from river valleys and glacial valleys in that they are created by tectonic activity and not the process of erosion.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268413"/>
            <a:ext cx="4343400" cy="2441448"/>
          </a:xfrm>
          <a:prstGeom prst="rect">
            <a:avLst/>
          </a:prstGeom>
        </p:spPr>
      </p:pic>
    </p:spTree>
    <p:extLst>
      <p:ext uri="{BB962C8B-B14F-4D97-AF65-F5344CB8AC3E}">
        <p14:creationId xmlns:p14="http://schemas.microsoft.com/office/powerpoint/2010/main" val="1874250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Submarine Canyons</a:t>
            </a:r>
            <a:endParaRPr lang="en-US" dirty="0">
              <a:solidFill>
                <a:srgbClr val="FFFFFF"/>
              </a:solidFill>
            </a:endParaRPr>
          </a:p>
        </p:txBody>
      </p:sp>
      <p:sp>
        <p:nvSpPr>
          <p:cNvPr id="3" name="Content Placeholder 2"/>
          <p:cNvSpPr>
            <a:spLocks noGrp="1"/>
          </p:cNvSpPr>
          <p:nvPr>
            <p:ph idx="1"/>
          </p:nvPr>
        </p:nvSpPr>
        <p:spPr>
          <a:xfrm>
            <a:off x="468313" y="1268413"/>
            <a:ext cx="4332287" cy="4895850"/>
          </a:xfrm>
        </p:spPr>
        <p:txBody>
          <a:bodyPr/>
          <a:lstStyle/>
          <a:p>
            <a:r>
              <a:rPr lang="en-US" sz="1800" dirty="0" smtClean="0"/>
              <a:t>Submarine </a:t>
            </a:r>
            <a:r>
              <a:rPr lang="en-US" sz="1800" dirty="0"/>
              <a:t>canyons are steep-sided valleys cut into the seafloor of the continental slope, sometimes extending well onto the continental shelf</a:t>
            </a:r>
            <a:r>
              <a:rPr lang="en-US" sz="1800" dirty="0" smtClean="0"/>
              <a:t>.</a:t>
            </a:r>
          </a:p>
          <a:p>
            <a:r>
              <a:rPr lang="en-US" sz="1800" dirty="0"/>
              <a:t>Over geologic time, submarine canyons are formed by the repeated erosion of the slope by turbidity currents (dense mixtures of sand, mud, and other debris that move at high speeds down submarine </a:t>
            </a:r>
            <a:r>
              <a:rPr lang="en-US" sz="1800" dirty="0" smtClean="0"/>
              <a:t>canyons). </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682777"/>
            <a:ext cx="3962400" cy="2608259"/>
          </a:xfrm>
          <a:prstGeom prst="rect">
            <a:avLst/>
          </a:prstGeom>
        </p:spPr>
      </p:pic>
      <p:sp>
        <p:nvSpPr>
          <p:cNvPr id="5" name="Rectangle 4"/>
          <p:cNvSpPr/>
          <p:nvPr/>
        </p:nvSpPr>
        <p:spPr>
          <a:xfrm>
            <a:off x="4936067" y="1313445"/>
            <a:ext cx="2005677" cy="369332"/>
          </a:xfrm>
          <a:prstGeom prst="rect">
            <a:avLst/>
          </a:prstGeom>
        </p:spPr>
        <p:txBody>
          <a:bodyPr wrap="none">
            <a:spAutoFit/>
          </a:bodyPr>
          <a:lstStyle/>
          <a:p>
            <a:r>
              <a:rPr lang="en-US" dirty="0">
                <a:solidFill>
                  <a:srgbClr val="000000"/>
                </a:solidFill>
              </a:rPr>
              <a:t>Monterey Canyon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4343400"/>
            <a:ext cx="3962400" cy="2227618"/>
          </a:xfrm>
          <a:prstGeom prst="rect">
            <a:avLst/>
          </a:prstGeom>
        </p:spPr>
      </p:pic>
    </p:spTree>
    <p:extLst>
      <p:ext uri="{BB962C8B-B14F-4D97-AF65-F5344CB8AC3E}">
        <p14:creationId xmlns:p14="http://schemas.microsoft.com/office/powerpoint/2010/main" val="3258651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Trench</a:t>
            </a:r>
            <a:endParaRPr lang="en-US" dirty="0">
              <a:solidFill>
                <a:srgbClr val="FFFFFF"/>
              </a:solidFill>
            </a:endParaRPr>
          </a:p>
        </p:txBody>
      </p:sp>
      <p:sp>
        <p:nvSpPr>
          <p:cNvPr id="3" name="Content Placeholder 2"/>
          <p:cNvSpPr>
            <a:spLocks noGrp="1"/>
          </p:cNvSpPr>
          <p:nvPr>
            <p:ph idx="1"/>
          </p:nvPr>
        </p:nvSpPr>
        <p:spPr>
          <a:xfrm>
            <a:off x="468311" y="4419600"/>
            <a:ext cx="8142287" cy="1211263"/>
          </a:xfrm>
        </p:spPr>
        <p:txBody>
          <a:bodyPr/>
          <a:lstStyle/>
          <a:p>
            <a:r>
              <a:rPr lang="en-US" sz="1800" dirty="0"/>
              <a:t>Ocean trenches are steep depressions in the deepest parts of the ocean </a:t>
            </a:r>
            <a:r>
              <a:rPr lang="en-US" sz="1800" dirty="0" smtClean="0"/>
              <a:t>where </a:t>
            </a:r>
            <a:r>
              <a:rPr lang="en-US" sz="1800" dirty="0"/>
              <a:t>old ocean crust from one tectonic plate is pushed beneath another plate, raising mountains, causing earthquakes, and forming volcanoes on the seafloor and on land.</a:t>
            </a: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1958180" y="1295400"/>
            <a:ext cx="5162550" cy="2971800"/>
          </a:xfrm>
          <a:prstGeom prst="rect">
            <a:avLst/>
          </a:prstGeom>
        </p:spPr>
      </p:pic>
    </p:spTree>
    <p:extLst>
      <p:ext uri="{BB962C8B-B14F-4D97-AF65-F5344CB8AC3E}">
        <p14:creationId xmlns:p14="http://schemas.microsoft.com/office/powerpoint/2010/main" val="1391421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Oceanic Ridge</a:t>
            </a:r>
            <a:endParaRPr lang="en-US" dirty="0">
              <a:solidFill>
                <a:srgbClr val="FFFFFF"/>
              </a:solidFill>
            </a:endParaRPr>
          </a:p>
        </p:txBody>
      </p:sp>
      <p:sp>
        <p:nvSpPr>
          <p:cNvPr id="3" name="Content Placeholder 2"/>
          <p:cNvSpPr>
            <a:spLocks noGrp="1"/>
          </p:cNvSpPr>
          <p:nvPr>
            <p:ph idx="1"/>
          </p:nvPr>
        </p:nvSpPr>
        <p:spPr>
          <a:xfrm>
            <a:off x="386820" y="4257040"/>
            <a:ext cx="8294687" cy="2143760"/>
          </a:xfrm>
        </p:spPr>
        <p:txBody>
          <a:bodyPr/>
          <a:lstStyle/>
          <a:p>
            <a:r>
              <a:rPr lang="en-US" sz="1800" dirty="0" smtClean="0"/>
              <a:t>The </a:t>
            </a:r>
            <a:r>
              <a:rPr lang="en-US" sz="1800" dirty="0"/>
              <a:t>mid-ocean ridge is a continuous range of undersea volcanic mountains that encircles the globe almost entirely </a:t>
            </a:r>
            <a:r>
              <a:rPr lang="en-US" sz="1800" dirty="0" smtClean="0"/>
              <a:t>underwater and is formed by plate tectonics. </a:t>
            </a:r>
          </a:p>
          <a:p>
            <a:r>
              <a:rPr lang="en-US" sz="1800" dirty="0"/>
              <a:t>At nearly 60,000 kilometers (37,000 miles) long, the </a:t>
            </a:r>
            <a:r>
              <a:rPr lang="en-US" sz="1800" dirty="0" smtClean="0"/>
              <a:t>mid-ocean ridge </a:t>
            </a:r>
            <a:r>
              <a:rPr lang="en-US" sz="1800" dirty="0"/>
              <a:t>is the longest mountain range on Earth.</a:t>
            </a:r>
            <a:endParaRPr lang="en-US" sz="1800" dirty="0" smtClean="0"/>
          </a:p>
          <a:p>
            <a:r>
              <a:rPr lang="en-US" sz="1800" dirty="0" smtClean="0"/>
              <a:t>This </a:t>
            </a:r>
            <a:r>
              <a:rPr lang="en-US" sz="1800" dirty="0"/>
              <a:t>feature is where seafloor spreading takes place along a divergent plate boundary.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64" y="1371600"/>
            <a:ext cx="4343400" cy="27266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981200"/>
            <a:ext cx="4265200" cy="2117090"/>
          </a:xfrm>
          <a:prstGeom prst="rect">
            <a:avLst/>
          </a:prstGeom>
        </p:spPr>
      </p:pic>
    </p:spTree>
    <p:extLst>
      <p:ext uri="{BB962C8B-B14F-4D97-AF65-F5344CB8AC3E}">
        <p14:creationId xmlns:p14="http://schemas.microsoft.com/office/powerpoint/2010/main" val="3978300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solidFill>
              </a:rPr>
              <a:t>Mountain Heights, Ocean Depths</a:t>
            </a:r>
            <a:endParaRPr lang="en-US" sz="2800" dirty="0">
              <a:solidFill>
                <a:srgbClr val="FFFFFF"/>
              </a:solidFill>
            </a:endParaRPr>
          </a:p>
        </p:txBody>
      </p:sp>
      <p:sp>
        <p:nvSpPr>
          <p:cNvPr id="3" name="Content Placeholder 2"/>
          <p:cNvSpPr>
            <a:spLocks noGrp="1"/>
          </p:cNvSpPr>
          <p:nvPr>
            <p:ph idx="1"/>
          </p:nvPr>
        </p:nvSpPr>
        <p:spPr>
          <a:xfrm>
            <a:off x="468312" y="1828800"/>
            <a:ext cx="4179887" cy="4953000"/>
          </a:xfrm>
        </p:spPr>
        <p:txBody>
          <a:bodyPr/>
          <a:lstStyle/>
          <a:p>
            <a:r>
              <a:rPr lang="en-US" sz="1800" dirty="0" smtClean="0"/>
              <a:t>Highest Mountain on Land: Mt. Everest, Nepal – 29,029 Ft. (8,850M)</a:t>
            </a:r>
          </a:p>
          <a:p>
            <a:r>
              <a:rPr lang="en-US" sz="1800" dirty="0" smtClean="0"/>
              <a:t>Highest Mountain on Earth: Mauna Kea, Hawaii – 33,476 Ft. (10,203M) from its base on the ocean floor.</a:t>
            </a:r>
          </a:p>
          <a:p>
            <a:pPr lvl="1"/>
            <a:r>
              <a:rPr lang="en-US" sz="1600" b="0" dirty="0" smtClean="0"/>
              <a:t>This mountain rises 13,796 Ft. (4,205M) above sea level, but almost 60 percent of its full height is below the surface.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828800"/>
            <a:ext cx="3771900" cy="2514600"/>
          </a:xfrm>
          <a:prstGeom prst="rect">
            <a:avLst/>
          </a:prstGeom>
        </p:spPr>
      </p:pic>
    </p:spTree>
    <p:extLst>
      <p:ext uri="{BB962C8B-B14F-4D97-AF65-F5344CB8AC3E}">
        <p14:creationId xmlns:p14="http://schemas.microsoft.com/office/powerpoint/2010/main" val="3736305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solidFill>
              </a:rPr>
              <a:t>Mountain Heights, Ocean Depths</a:t>
            </a:r>
            <a:endParaRPr lang="en-US" sz="2800" dirty="0">
              <a:solidFill>
                <a:srgbClr val="FFFFFF"/>
              </a:solidFill>
            </a:endParaRPr>
          </a:p>
        </p:txBody>
      </p:sp>
      <p:sp>
        <p:nvSpPr>
          <p:cNvPr id="3" name="Content Placeholder 2"/>
          <p:cNvSpPr>
            <a:spLocks noGrp="1"/>
          </p:cNvSpPr>
          <p:nvPr>
            <p:ph idx="1"/>
          </p:nvPr>
        </p:nvSpPr>
        <p:spPr>
          <a:xfrm>
            <a:off x="228600" y="1790699"/>
            <a:ext cx="3758729" cy="4991101"/>
          </a:xfrm>
        </p:spPr>
        <p:txBody>
          <a:bodyPr/>
          <a:lstStyle/>
          <a:p>
            <a:r>
              <a:rPr lang="en-US" sz="1800" dirty="0" smtClean="0"/>
              <a:t>Greatest Ocean Depth: Challenger Deep, Mariana Trench – 36,200 Ft. (11,035M)</a:t>
            </a:r>
            <a:endParaRPr lang="en-US" sz="18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1110" b="20001"/>
          <a:stretch/>
        </p:blipFill>
        <p:spPr>
          <a:xfrm>
            <a:off x="3987329" y="1790699"/>
            <a:ext cx="4912668" cy="4724400"/>
          </a:xfrm>
          <a:prstGeom prst="rect">
            <a:avLst/>
          </a:prstGeom>
        </p:spPr>
      </p:pic>
    </p:spTree>
    <p:extLst>
      <p:ext uri="{BB962C8B-B14F-4D97-AF65-F5344CB8AC3E}">
        <p14:creationId xmlns:p14="http://schemas.microsoft.com/office/powerpoint/2010/main" val="1656516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6</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400" dirty="0"/>
              <a:t>List the main salts, gases, and nutrients in sea water. Describe some important properties of water. Tell how the animals and plants of the ocean affect the chemical composition of seawater. Explain how differences in evaporation and precipitation affect the salt content of the oceans.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3021315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Salts</a:t>
            </a:r>
            <a:endParaRPr lang="en-US" dirty="0">
              <a:solidFill>
                <a:srgbClr val="FFFFFF"/>
              </a:solidFill>
            </a:endParaRPr>
          </a:p>
        </p:txBody>
      </p:sp>
      <p:sp>
        <p:nvSpPr>
          <p:cNvPr id="3" name="Content Placeholder 2"/>
          <p:cNvSpPr>
            <a:spLocks noGrp="1"/>
          </p:cNvSpPr>
          <p:nvPr>
            <p:ph idx="1"/>
          </p:nvPr>
        </p:nvSpPr>
        <p:spPr>
          <a:xfrm>
            <a:off x="468313" y="1752599"/>
            <a:ext cx="4256087" cy="4411663"/>
          </a:xfrm>
        </p:spPr>
        <p:txBody>
          <a:bodyPr/>
          <a:lstStyle/>
          <a:p>
            <a:r>
              <a:rPr lang="en-US" sz="1800" dirty="0"/>
              <a:t>The salinity of seawater is usually 35 parts per thousand (also written as o/</a:t>
            </a:r>
            <a:r>
              <a:rPr lang="en-US" sz="1800" dirty="0" err="1"/>
              <a:t>oo</a:t>
            </a:r>
            <a:r>
              <a:rPr lang="en-US" sz="1800" dirty="0"/>
              <a:t>) in most marine areas. </a:t>
            </a:r>
            <a:endParaRPr lang="en-US" sz="1800" dirty="0" smtClean="0"/>
          </a:p>
          <a:p>
            <a:r>
              <a:rPr lang="en-US" sz="1800" dirty="0" smtClean="0"/>
              <a:t>This </a:t>
            </a:r>
            <a:r>
              <a:rPr lang="en-US" sz="1800" dirty="0"/>
              <a:t>salinity measurement is a total of all the salts that are dissolved in the water. </a:t>
            </a:r>
            <a:endParaRPr lang="en-US" sz="1800" dirty="0" smtClean="0"/>
          </a:p>
          <a:p>
            <a:r>
              <a:rPr lang="en-US" sz="1800" dirty="0" smtClean="0"/>
              <a:t>The </a:t>
            </a:r>
            <a:r>
              <a:rPr lang="en-US" sz="1800" dirty="0"/>
              <a:t>majority of the salt is the same as table salt (sodium chloride) but there are other salts as well.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752600"/>
            <a:ext cx="3886200" cy="2914650"/>
          </a:xfrm>
          <a:prstGeom prst="rect">
            <a:avLst/>
          </a:prstGeom>
        </p:spPr>
      </p:pic>
    </p:spTree>
    <p:extLst>
      <p:ext uri="{BB962C8B-B14F-4D97-AF65-F5344CB8AC3E}">
        <p14:creationId xmlns:p14="http://schemas.microsoft.com/office/powerpoint/2010/main" val="4255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altLang="en-US" sz="2400" b="1" dirty="0" smtClean="0">
                <a:solidFill>
                  <a:srgbClr val="000000"/>
                </a:solidFill>
              </a:rPr>
              <a:t>Oceanography Merit Badge Requirements</a:t>
            </a:r>
            <a:endParaRPr lang="en-US" altLang="en-US" sz="2400" b="1" dirty="0">
              <a:solidFill>
                <a:srgbClr val="000000"/>
              </a:solidFill>
            </a:endParaRPr>
          </a:p>
        </p:txBody>
      </p:sp>
      <p:sp>
        <p:nvSpPr>
          <p:cNvPr id="277507" name="Rectangle 3"/>
          <p:cNvSpPr>
            <a:spLocks noGrp="1" noChangeArrowheads="1"/>
          </p:cNvSpPr>
          <p:nvPr>
            <p:ph type="body" idx="1"/>
          </p:nvPr>
        </p:nvSpPr>
        <p:spPr>
          <a:xfrm>
            <a:off x="1908175" y="909638"/>
            <a:ext cx="7056438" cy="5832475"/>
          </a:xfrm>
        </p:spPr>
        <p:txBody>
          <a:bodyPr/>
          <a:lstStyle/>
          <a:p>
            <a:pPr>
              <a:buFont typeface="+mj-lt"/>
              <a:buAutoNum type="arabicPeriod" startAt="8"/>
            </a:pPr>
            <a:r>
              <a:rPr lang="en-US" sz="2000" dirty="0" smtClean="0"/>
              <a:t>Do </a:t>
            </a:r>
            <a:r>
              <a:rPr lang="en-US" sz="2000" dirty="0"/>
              <a:t>ONE of the following: </a:t>
            </a:r>
          </a:p>
          <a:p>
            <a:pPr lvl="1">
              <a:buFont typeface="+mj-lt"/>
              <a:buAutoNum type="alphaLcPeriod"/>
            </a:pPr>
            <a:r>
              <a:rPr lang="en-US" sz="1400" b="0" dirty="0"/>
              <a:t>Make a plankton net. Tow the net by a dock, wade with it, hold it in a current, or tow it from a </a:t>
            </a:r>
            <a:r>
              <a:rPr lang="en-US" sz="1400" b="0" dirty="0" smtClean="0"/>
              <a:t>rowboat. </a:t>
            </a:r>
            <a:r>
              <a:rPr lang="en-US" sz="1400" b="0" dirty="0"/>
              <a:t>Do this for about 20 minutes. Save the sample. Examine it under a microscope or high-power glass. Identify the three most common types of plankton in the sample.</a:t>
            </a:r>
          </a:p>
          <a:p>
            <a:pPr lvl="1">
              <a:buFont typeface="+mj-lt"/>
              <a:buAutoNum type="alphaLcPeriod"/>
            </a:pPr>
            <a:r>
              <a:rPr lang="en-US" sz="1400" b="0" dirty="0"/>
              <a:t>Make a series of models (clay or plaster and wood) of a volcanic island. Show the growth of an atoll from a fringing reef through a barrier reef. Describe the Darwinian theory of coral reef formation.</a:t>
            </a:r>
          </a:p>
          <a:p>
            <a:pPr lvl="1">
              <a:buFont typeface="+mj-lt"/>
              <a:buAutoNum type="alphaLcPeriod"/>
            </a:pPr>
            <a:r>
              <a:rPr lang="en-US" sz="1400" b="0" dirty="0"/>
              <a:t>Measure the water temperature at the surface, midwater, and bottom of a body of water four times daily for five consecutive days. You may measure depth with a rock tied to a line. Make a Secchi disk to measure turbidity (how much suspended sedimentation is in the water). Measure the air temperature. Note the cloud cover and roughness of the water. Show your findings (air and water temperature, turbidity) on a graph. Tell how the water temperature changes with air temperature.</a:t>
            </a:r>
          </a:p>
          <a:p>
            <a:pPr lvl="1">
              <a:buFont typeface="+mj-lt"/>
              <a:buAutoNum type="alphaLcPeriod"/>
            </a:pPr>
            <a:r>
              <a:rPr lang="en-US" sz="1400" b="0" dirty="0"/>
              <a:t>Make a model showing the inshore sediment movement by littoral currents, tidal movement, and wave action. Include such formations as high and low waterlines, low tide terrace, berm, and coastal cliffs. Show how the offshore bars are built up and torn down.</a:t>
            </a:r>
          </a:p>
          <a:p>
            <a:pPr lvl="1">
              <a:buFont typeface="+mj-lt"/>
              <a:buAutoNum type="alphaLcPeriod"/>
            </a:pPr>
            <a:r>
              <a:rPr lang="en-US" sz="1400" b="0" dirty="0"/>
              <a:t>Make a wave generator. Show reflection and refraction of waves. Show how groins, jetties, and breakwaters affect these patterns.</a:t>
            </a:r>
          </a:p>
          <a:p>
            <a:pPr lvl="1">
              <a:buFont typeface="+mj-lt"/>
              <a:buAutoNum type="alphaLcPeriod"/>
            </a:pPr>
            <a:r>
              <a:rPr lang="en-US" sz="1400" b="0" dirty="0"/>
              <a:t>Track and monitor satellite images available on the Internet for a specific location for three weeks. Describe what you have learned to your counselor</a:t>
            </a:r>
            <a:r>
              <a:rPr lang="en-US" sz="1400" b="0" dirty="0" smtClean="0"/>
              <a:t>.</a:t>
            </a:r>
            <a:endParaRPr lang="en-US" sz="1400" b="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7475"/>
            <a:ext cx="914400" cy="933450"/>
          </a:xfrm>
          <a:prstGeom prst="rect">
            <a:avLst/>
          </a:prstGeom>
        </p:spPr>
      </p:pic>
    </p:spTree>
    <p:extLst>
      <p:ext uri="{BB962C8B-B14F-4D97-AF65-F5344CB8AC3E}">
        <p14:creationId xmlns:p14="http://schemas.microsoft.com/office/powerpoint/2010/main" val="3275259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Gases</a:t>
            </a:r>
            <a:endParaRPr lang="en-US" dirty="0">
              <a:solidFill>
                <a:srgbClr val="FFFFFF"/>
              </a:solidFill>
            </a:endParaRPr>
          </a:p>
        </p:txBody>
      </p:sp>
      <p:sp>
        <p:nvSpPr>
          <p:cNvPr id="3" name="Content Placeholder 2"/>
          <p:cNvSpPr>
            <a:spLocks noGrp="1"/>
          </p:cNvSpPr>
          <p:nvPr>
            <p:ph idx="1"/>
          </p:nvPr>
        </p:nvSpPr>
        <p:spPr>
          <a:xfrm>
            <a:off x="468312" y="1676399"/>
            <a:ext cx="8142287" cy="1295401"/>
          </a:xfrm>
        </p:spPr>
        <p:txBody>
          <a:bodyPr/>
          <a:lstStyle/>
          <a:p>
            <a:r>
              <a:rPr lang="en-US" sz="1800" dirty="0"/>
              <a:t>Seawater has many different gases dissolved in it, especially </a:t>
            </a:r>
            <a:r>
              <a:rPr lang="en-US" sz="1800" b="1" dirty="0"/>
              <a:t>nitrogen</a:t>
            </a:r>
            <a:r>
              <a:rPr lang="en-US" sz="1800" dirty="0"/>
              <a:t>, </a:t>
            </a:r>
            <a:r>
              <a:rPr lang="en-US" sz="1800" b="1" dirty="0"/>
              <a:t>oxygen</a:t>
            </a:r>
            <a:r>
              <a:rPr lang="en-US" sz="1800" dirty="0"/>
              <a:t> and </a:t>
            </a:r>
            <a:r>
              <a:rPr lang="en-US" sz="1800" b="1" dirty="0"/>
              <a:t>carbon dioxide</a:t>
            </a:r>
            <a:r>
              <a:rPr lang="en-US" sz="1800" dirty="0"/>
              <a:t>. </a:t>
            </a:r>
            <a:endParaRPr lang="en-US" sz="1800" dirty="0" smtClean="0"/>
          </a:p>
          <a:p>
            <a:r>
              <a:rPr lang="en-US" sz="1800" dirty="0" smtClean="0"/>
              <a:t>It </a:t>
            </a:r>
            <a:r>
              <a:rPr lang="en-US" sz="1800" dirty="0"/>
              <a:t>exchanges these gases with the atmosphere to keep a balance between the ocean and the atmosphere. </a:t>
            </a:r>
            <a:endParaRPr lang="en-US" sz="1800" dirty="0" smtClean="0"/>
          </a:p>
        </p:txBody>
      </p:sp>
      <p:graphicFrame>
        <p:nvGraphicFramePr>
          <p:cNvPr id="7" name="Table 6"/>
          <p:cNvGraphicFramePr>
            <a:graphicFrameLocks noGrp="1"/>
          </p:cNvGraphicFramePr>
          <p:nvPr>
            <p:extLst>
              <p:ext uri="{D42A27DB-BD31-4B8C-83A1-F6EECF244321}">
                <p14:modId xmlns:p14="http://schemas.microsoft.com/office/powerpoint/2010/main" val="1331594755"/>
              </p:ext>
            </p:extLst>
          </p:nvPr>
        </p:nvGraphicFramePr>
        <p:xfrm>
          <a:off x="1447800" y="3124200"/>
          <a:ext cx="6096000" cy="2118360"/>
        </p:xfrm>
        <a:graphic>
          <a:graphicData uri="http://schemas.openxmlformats.org/drawingml/2006/table">
            <a:tbl>
              <a:tblPr firstRow="1" bandRow="1">
                <a:tableStyleId>{5940675A-B579-460E-94D1-54222C63F5DA}</a:tableStyleId>
              </a:tblPr>
              <a:tblGrid>
                <a:gridCol w="3048000"/>
                <a:gridCol w="3048000"/>
              </a:tblGrid>
              <a:tr h="243840">
                <a:tc gridSpan="2">
                  <a:txBody>
                    <a:bodyPr/>
                    <a:lstStyle/>
                    <a:p>
                      <a:pPr algn="ctr"/>
                      <a:r>
                        <a:rPr lang="en-US" b="1" dirty="0" smtClean="0">
                          <a:solidFill>
                            <a:schemeClr val="bg2"/>
                          </a:solidFill>
                        </a:rPr>
                        <a:t>Dissolved Gases in the</a:t>
                      </a:r>
                      <a:r>
                        <a:rPr lang="en-US" b="1" baseline="0" dirty="0" smtClean="0">
                          <a:solidFill>
                            <a:schemeClr val="bg2"/>
                          </a:solidFill>
                        </a:rPr>
                        <a:t> Ocean</a:t>
                      </a:r>
                      <a:endParaRPr lang="en-US" b="1" dirty="0">
                        <a:solidFill>
                          <a:schemeClr val="bg2"/>
                        </a:solidFill>
                      </a:endParaRPr>
                    </a:p>
                  </a:txBody>
                  <a:tcPr/>
                </a:tc>
                <a:tc hMerge="1">
                  <a:txBody>
                    <a:bodyPr/>
                    <a:lstStyle/>
                    <a:p>
                      <a:endParaRPr lang="en-US" dirty="0"/>
                    </a:p>
                  </a:txBody>
                  <a:tcPr/>
                </a:tc>
              </a:tr>
              <a:tr h="370840">
                <a:tc>
                  <a:txBody>
                    <a:bodyPr/>
                    <a:lstStyle/>
                    <a:p>
                      <a:pPr algn="l"/>
                      <a:r>
                        <a:rPr lang="en-US" dirty="0" smtClean="0">
                          <a:solidFill>
                            <a:schemeClr val="bg2"/>
                          </a:solidFill>
                        </a:rPr>
                        <a:t>Gas</a:t>
                      </a:r>
                      <a:endParaRPr lang="en-US" dirty="0">
                        <a:solidFill>
                          <a:schemeClr val="bg2"/>
                        </a:solidFill>
                      </a:endParaRPr>
                    </a:p>
                  </a:txBody>
                  <a:tcPr anchor="b"/>
                </a:tc>
                <a:tc>
                  <a:txBody>
                    <a:bodyPr/>
                    <a:lstStyle/>
                    <a:p>
                      <a:pPr algn="ctr"/>
                      <a:r>
                        <a:rPr lang="en-US" dirty="0" smtClean="0">
                          <a:solidFill>
                            <a:schemeClr val="bg2"/>
                          </a:solidFill>
                        </a:rPr>
                        <a:t>Concentration</a:t>
                      </a:r>
                      <a:r>
                        <a:rPr lang="en-US" baseline="0" dirty="0" smtClean="0">
                          <a:solidFill>
                            <a:schemeClr val="bg2"/>
                          </a:solidFill>
                        </a:rPr>
                        <a:t> in Seawater in Parts per Million</a:t>
                      </a:r>
                      <a:endParaRPr lang="en-US" dirty="0">
                        <a:solidFill>
                          <a:schemeClr val="bg2"/>
                        </a:solidFill>
                      </a:endParaRPr>
                    </a:p>
                  </a:txBody>
                  <a:tcPr anchor="b"/>
                </a:tc>
              </a:tr>
              <a:tr h="370840">
                <a:tc>
                  <a:txBody>
                    <a:bodyPr/>
                    <a:lstStyle/>
                    <a:p>
                      <a:pPr algn="l"/>
                      <a:r>
                        <a:rPr lang="en-US" dirty="0" smtClean="0">
                          <a:solidFill>
                            <a:schemeClr val="bg2"/>
                          </a:solidFill>
                        </a:rPr>
                        <a:t>Nitrogen</a:t>
                      </a:r>
                      <a:endParaRPr lang="en-US" dirty="0">
                        <a:solidFill>
                          <a:schemeClr val="bg2"/>
                        </a:solidFill>
                      </a:endParaRPr>
                    </a:p>
                  </a:txBody>
                  <a:tcPr/>
                </a:tc>
                <a:tc>
                  <a:txBody>
                    <a:bodyPr/>
                    <a:lstStyle/>
                    <a:p>
                      <a:pPr algn="ctr"/>
                      <a:r>
                        <a:rPr lang="en-US" dirty="0" smtClean="0">
                          <a:solidFill>
                            <a:schemeClr val="bg2"/>
                          </a:solidFill>
                        </a:rPr>
                        <a:t>10-18 ppm</a:t>
                      </a:r>
                      <a:endParaRPr lang="en-US" dirty="0">
                        <a:solidFill>
                          <a:schemeClr val="bg2"/>
                        </a:solidFill>
                      </a:endParaRPr>
                    </a:p>
                  </a:txBody>
                  <a:tcPr/>
                </a:tc>
              </a:tr>
              <a:tr h="370840">
                <a:tc>
                  <a:txBody>
                    <a:bodyPr/>
                    <a:lstStyle/>
                    <a:p>
                      <a:pPr algn="l"/>
                      <a:r>
                        <a:rPr lang="en-US" dirty="0" smtClean="0">
                          <a:solidFill>
                            <a:schemeClr val="bg2"/>
                          </a:solidFill>
                        </a:rPr>
                        <a:t>Oxygen</a:t>
                      </a:r>
                      <a:endParaRPr lang="en-US" dirty="0">
                        <a:solidFill>
                          <a:schemeClr val="bg2"/>
                        </a:solidFill>
                      </a:endParaRPr>
                    </a:p>
                  </a:txBody>
                  <a:tcPr/>
                </a:tc>
                <a:tc>
                  <a:txBody>
                    <a:bodyPr/>
                    <a:lstStyle/>
                    <a:p>
                      <a:pPr algn="ctr"/>
                      <a:r>
                        <a:rPr lang="en-US" dirty="0" smtClean="0">
                          <a:solidFill>
                            <a:schemeClr val="bg2"/>
                          </a:solidFill>
                        </a:rPr>
                        <a:t>0-13 ppm</a:t>
                      </a:r>
                      <a:endParaRPr lang="en-US" dirty="0">
                        <a:solidFill>
                          <a:schemeClr val="bg2"/>
                        </a:solidFill>
                      </a:endParaRPr>
                    </a:p>
                  </a:txBody>
                  <a:tcPr/>
                </a:tc>
              </a:tr>
              <a:tr h="370840">
                <a:tc>
                  <a:txBody>
                    <a:bodyPr/>
                    <a:lstStyle/>
                    <a:p>
                      <a:pPr algn="l"/>
                      <a:r>
                        <a:rPr lang="en-US" dirty="0" smtClean="0">
                          <a:solidFill>
                            <a:schemeClr val="bg2"/>
                          </a:solidFill>
                        </a:rPr>
                        <a:t>Carbon Dioxide</a:t>
                      </a:r>
                      <a:endParaRPr lang="en-US" dirty="0">
                        <a:solidFill>
                          <a:schemeClr val="bg2"/>
                        </a:solidFill>
                      </a:endParaRPr>
                    </a:p>
                  </a:txBody>
                  <a:tcPr/>
                </a:tc>
                <a:tc>
                  <a:txBody>
                    <a:bodyPr/>
                    <a:lstStyle/>
                    <a:p>
                      <a:pPr algn="ctr"/>
                      <a:r>
                        <a:rPr lang="en-US" dirty="0" smtClean="0">
                          <a:solidFill>
                            <a:schemeClr val="bg2"/>
                          </a:solidFill>
                        </a:rPr>
                        <a:t>64-107 ppm</a:t>
                      </a:r>
                      <a:endParaRPr lang="en-US" dirty="0">
                        <a:solidFill>
                          <a:schemeClr val="bg2"/>
                        </a:solidFill>
                      </a:endParaRPr>
                    </a:p>
                  </a:txBody>
                  <a:tcPr/>
                </a:tc>
              </a:tr>
            </a:tbl>
          </a:graphicData>
        </a:graphic>
      </p:graphicFrame>
    </p:spTree>
    <p:extLst>
      <p:ext uri="{BB962C8B-B14F-4D97-AF65-F5344CB8AC3E}">
        <p14:creationId xmlns:p14="http://schemas.microsoft.com/office/powerpoint/2010/main" val="1052516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Nutrients</a:t>
            </a:r>
            <a:endParaRPr lang="en-US" dirty="0">
              <a:solidFill>
                <a:srgbClr val="FFFFFF"/>
              </a:solidFill>
            </a:endParaRPr>
          </a:p>
        </p:txBody>
      </p:sp>
      <p:sp>
        <p:nvSpPr>
          <p:cNvPr id="3" name="Content Placeholder 2"/>
          <p:cNvSpPr>
            <a:spLocks noGrp="1"/>
          </p:cNvSpPr>
          <p:nvPr>
            <p:ph idx="1"/>
          </p:nvPr>
        </p:nvSpPr>
        <p:spPr>
          <a:xfrm>
            <a:off x="304801" y="1268412"/>
            <a:ext cx="5047665" cy="5360987"/>
          </a:xfrm>
        </p:spPr>
        <p:txBody>
          <a:bodyPr/>
          <a:lstStyle/>
          <a:p>
            <a:r>
              <a:rPr lang="en-US" sz="1800" dirty="0"/>
              <a:t>Fertilizers, like nitrogen (N), phosphorous (P), and potassium (K), are important for plant growth and are called 'nutrients.' </a:t>
            </a:r>
            <a:endParaRPr lang="en-US" sz="1800" dirty="0" smtClean="0"/>
          </a:p>
          <a:p>
            <a:r>
              <a:rPr lang="en-US" sz="1800" dirty="0" smtClean="0"/>
              <a:t>The </a:t>
            </a:r>
            <a:r>
              <a:rPr lang="en-US" sz="1800" dirty="0"/>
              <a:t>level of dissolved nutrients increases from animal feces and decomposition (bacteria, fungi). </a:t>
            </a:r>
            <a:endParaRPr lang="en-US" sz="1800" dirty="0" smtClean="0"/>
          </a:p>
          <a:p>
            <a:r>
              <a:rPr lang="en-US" sz="1800" dirty="0" smtClean="0"/>
              <a:t>Surface </a:t>
            </a:r>
            <a:r>
              <a:rPr lang="en-US" sz="1800" dirty="0"/>
              <a:t>water often may be lacking in nutrients because feces and dead matter tend to settle to the bottom of the ocean. </a:t>
            </a:r>
            <a:endParaRPr lang="en-US" sz="1800" dirty="0" smtClean="0"/>
          </a:p>
          <a:p>
            <a:r>
              <a:rPr lang="en-US" sz="1800" dirty="0" smtClean="0"/>
              <a:t>Most </a:t>
            </a:r>
            <a:r>
              <a:rPr lang="en-US" sz="1800" dirty="0"/>
              <a:t>decomposition is thus at the bottom of the </a:t>
            </a:r>
            <a:r>
              <a:rPr lang="en-US" sz="1800" dirty="0" smtClean="0"/>
              <a:t>ocean which </a:t>
            </a:r>
            <a:r>
              <a:rPr lang="en-US" sz="1800" dirty="0"/>
              <a:t>means that once surface nutrients get used up </a:t>
            </a:r>
            <a:r>
              <a:rPr lang="en-US" sz="1800" dirty="0" smtClean="0"/>
              <a:t>by </a:t>
            </a:r>
            <a:r>
              <a:rPr lang="en-US" sz="1800" dirty="0"/>
              <a:t>the </a:t>
            </a:r>
            <a:r>
              <a:rPr lang="en-US" sz="1800" dirty="0" smtClean="0"/>
              <a:t>plants, </a:t>
            </a:r>
            <a:r>
              <a:rPr lang="en-US" sz="1800" dirty="0"/>
              <a:t>they become a limiting factor for the growth of new plants. </a:t>
            </a:r>
            <a:endParaRPr lang="en-US" sz="1800" dirty="0" smtClean="0"/>
          </a:p>
          <a:p>
            <a:r>
              <a:rPr lang="en-US" sz="1800" dirty="0" smtClean="0"/>
              <a:t>Nutrients </a:t>
            </a:r>
            <a:r>
              <a:rPr lang="en-US" sz="1800" dirty="0"/>
              <a:t>are returned to surface waters by a special type of current called 'upwelling' and it is in these areas of upwelling that we find the highest productivity of marine life. </a:t>
            </a:r>
            <a:br>
              <a:rPr lang="en-US" sz="1800" dirty="0"/>
            </a:br>
            <a:r>
              <a:rPr lang="en-US" sz="1800" dirty="0"/>
              <a:t/>
            </a:r>
            <a:br>
              <a:rPr lang="en-US" sz="1800" dirty="0"/>
            </a:b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2466" y="1752601"/>
            <a:ext cx="3657601" cy="1828800"/>
          </a:xfrm>
          <a:prstGeom prst="rect">
            <a:avLst/>
          </a:prstGeom>
        </p:spPr>
      </p:pic>
      <p:sp>
        <p:nvSpPr>
          <p:cNvPr id="5" name="TextBox 4"/>
          <p:cNvSpPr txBox="1"/>
          <p:nvPr/>
        </p:nvSpPr>
        <p:spPr>
          <a:xfrm>
            <a:off x="5486400" y="3733800"/>
            <a:ext cx="3505200" cy="738664"/>
          </a:xfrm>
          <a:prstGeom prst="rect">
            <a:avLst/>
          </a:prstGeom>
          <a:noFill/>
        </p:spPr>
        <p:txBody>
          <a:bodyPr wrap="square" rtlCol="0">
            <a:spAutoFit/>
          </a:bodyPr>
          <a:lstStyle/>
          <a:p>
            <a:r>
              <a:rPr lang="en-US" sz="1400" dirty="0" smtClean="0">
                <a:solidFill>
                  <a:schemeClr val="bg2"/>
                </a:solidFill>
              </a:rPr>
              <a:t>Satellite map of chlorophyll concentration due to varying levels of dissolved nutrients.</a:t>
            </a:r>
            <a:endParaRPr lang="en-US" sz="1400" dirty="0">
              <a:solidFill>
                <a:schemeClr val="bg2"/>
              </a:solidFill>
            </a:endParaRPr>
          </a:p>
        </p:txBody>
      </p:sp>
    </p:spTree>
    <p:extLst>
      <p:ext uri="{BB962C8B-B14F-4D97-AF65-F5344CB8AC3E}">
        <p14:creationId xmlns:p14="http://schemas.microsoft.com/office/powerpoint/2010/main" val="2969872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21" name="Group 201"/>
          <p:cNvGraphicFramePr>
            <a:graphicFrameLocks noGrp="1"/>
          </p:cNvGraphicFramePr>
          <p:nvPr>
            <p:extLst>
              <p:ext uri="{D42A27DB-BD31-4B8C-83A1-F6EECF244321}">
                <p14:modId xmlns:p14="http://schemas.microsoft.com/office/powerpoint/2010/main" val="2124988788"/>
              </p:ext>
            </p:extLst>
          </p:nvPr>
        </p:nvGraphicFramePr>
        <p:xfrm>
          <a:off x="0" y="0"/>
          <a:ext cx="9144000" cy="6858002"/>
        </p:xfrm>
        <a:graphic>
          <a:graphicData uri="http://schemas.openxmlformats.org/drawingml/2006/table">
            <a:tbl>
              <a:tblPr/>
              <a:tblGrid>
                <a:gridCol w="3048000"/>
                <a:gridCol w="3048000"/>
                <a:gridCol w="3048000"/>
              </a:tblGrid>
              <a:tr h="46037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Times New Roman" charset="0"/>
                        </a:rPr>
                        <a:t>Biologically Important Properties </a:t>
                      </a:r>
                      <a:r>
                        <a:rPr kumimoji="0" lang="en-US" sz="2400" b="1" i="0" u="none" strike="noStrike" cap="none" normalizeH="0" baseline="0" dirty="0" smtClean="0">
                          <a:ln>
                            <a:noFill/>
                          </a:ln>
                          <a:solidFill>
                            <a:schemeClr val="tx1"/>
                          </a:solidFill>
                          <a:effectLst/>
                          <a:latin typeface="Arial" charset="0"/>
                          <a:cs typeface="Times New Roman" charset="0"/>
                        </a:rPr>
                        <a:t>of Water</a:t>
                      </a:r>
                      <a:endParaRPr kumimoji="0" lang="en-US" sz="2400" b="1"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hMerge="1">
                  <a:txBody>
                    <a:bodyPr/>
                    <a:lstStyle/>
                    <a:p>
                      <a:endParaRPr lang="en-US"/>
                    </a:p>
                  </a:txBody>
                  <a:tcPr/>
                </a:tc>
                <a:tc hMerge="1">
                  <a:txBody>
                    <a:bodyPr/>
                    <a:lstStyle/>
                    <a:p>
                      <a:endParaRPr lang="en-US"/>
                    </a:p>
                  </a:txBody>
                  <a:tcPr/>
                </a:tc>
              </a:tr>
              <a:tr h="585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Times New Roman" charset="0"/>
                        </a:rPr>
                        <a:t>Properties</a:t>
                      </a:r>
                      <a:endParaRPr kumimoji="0" lang="en-US" sz="1600" b="1"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Times New Roman" charset="0"/>
                        </a:rPr>
                        <a:t>Comparison with Other Substances</a:t>
                      </a:r>
                      <a:endParaRPr kumimoji="0" lang="en-US" sz="1600" b="1"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charset="0"/>
                        </a:rPr>
                        <a:t>Importance in Biological Processes</a:t>
                      </a:r>
                      <a:endParaRPr kumimoji="0" lang="en-US" sz="16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Times New Roman" charset="0"/>
                        </a:rPr>
                        <a:t>Boiling point</a:t>
                      </a:r>
                      <a:endParaRPr kumimoji="0" lang="en-US" sz="1600" b="1"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High (100</a:t>
                      </a:r>
                      <a:r>
                        <a:rPr kumimoji="0" lang="en-US" sz="1200" b="1" i="0" u="none" strike="noStrike" cap="none" normalizeH="0" baseline="30000" dirty="0" smtClean="0">
                          <a:ln>
                            <a:noFill/>
                          </a:ln>
                          <a:solidFill>
                            <a:schemeClr val="tx1"/>
                          </a:solidFill>
                          <a:effectLst/>
                          <a:latin typeface="Arial" charset="0"/>
                          <a:cs typeface="Times New Roman" charset="0"/>
                        </a:rPr>
                        <a:t>0</a:t>
                      </a:r>
                      <a:r>
                        <a:rPr kumimoji="0" lang="en-US" sz="1200" b="1" i="0" u="none" strike="noStrike" cap="none" normalizeH="0" baseline="0" dirty="0" smtClean="0">
                          <a:ln>
                            <a:noFill/>
                          </a:ln>
                          <a:solidFill>
                            <a:schemeClr val="tx1"/>
                          </a:solidFill>
                          <a:effectLst/>
                          <a:latin typeface="Arial" charset="0"/>
                          <a:cs typeface="Times New Roman" charset="0"/>
                        </a:rPr>
                        <a:t>C) for molecular size</a:t>
                      </a:r>
                      <a:endParaRPr kumimoji="0" lang="en-US" sz="1200" b="1"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Causes most water to exist as a liquid at earth surface temperatures</a:t>
                      </a:r>
                      <a:endParaRPr kumimoji="0" lang="en-US" sz="1200" b="1"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661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charset="0"/>
                        </a:rPr>
                        <a:t>Freezing point</a:t>
                      </a:r>
                      <a:endParaRPr kumimoji="0" lang="en-US" sz="16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High (0</a:t>
                      </a:r>
                      <a:r>
                        <a:rPr kumimoji="0" lang="en-US" sz="1200" b="1" i="0" u="none" strike="noStrike" cap="none" normalizeH="0" baseline="30000" dirty="0" smtClean="0">
                          <a:ln>
                            <a:noFill/>
                          </a:ln>
                          <a:solidFill>
                            <a:schemeClr val="tx1"/>
                          </a:solidFill>
                          <a:effectLst/>
                          <a:latin typeface="Arial" charset="0"/>
                          <a:cs typeface="Times New Roman" charset="0"/>
                        </a:rPr>
                        <a:t>0</a:t>
                      </a:r>
                      <a:r>
                        <a:rPr kumimoji="0" lang="en-US" sz="1200" b="1" i="0" u="none" strike="noStrike" cap="none" normalizeH="0" baseline="0" dirty="0" smtClean="0">
                          <a:ln>
                            <a:noFill/>
                          </a:ln>
                          <a:solidFill>
                            <a:schemeClr val="tx1"/>
                          </a:solidFill>
                          <a:effectLst/>
                          <a:latin typeface="Arial" charset="0"/>
                          <a:cs typeface="Times New Roman" charset="0"/>
                        </a:rPr>
                        <a:t>C) for molecular size</a:t>
                      </a:r>
                      <a:endParaRPr kumimoji="0" lang="en-US" sz="1200" b="1"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Causes most water to exist as a liquid at earth surface temperatures</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charset="0"/>
                        </a:rPr>
                        <a:t>Surface tension</a:t>
                      </a:r>
                      <a:endParaRPr kumimoji="0" lang="en-US" sz="16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Highest of all liquids</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Critical to position maintenance of sea surface organisms</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661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charset="0"/>
                        </a:rPr>
                        <a:t>Density of solid</a:t>
                      </a:r>
                      <a:endParaRPr kumimoji="0" lang="en-US" sz="16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Unique among common natural substances</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Causes ice to float and inhibits complete freezing of large bodies of water</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904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Times New Roman" charset="0"/>
                        </a:rPr>
                        <a:t>Latent heat of evaporation</a:t>
                      </a:r>
                      <a:endParaRPr kumimoji="0" lang="en-US" sz="1600" b="1" i="0" u="none" strike="noStrike" cap="none" normalizeH="0" baseline="0" dirty="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Highest of all common natural substances (540cal/g)</a:t>
                      </a:r>
                      <a:endParaRPr kumimoji="0" lang="en-US" sz="1200" b="1"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Moderates sea-surface temperatures by transferring large quantities of heat to the atmosphere through evaporation</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charset="0"/>
                        </a:rPr>
                        <a:t>Latent heat of freezing</a:t>
                      </a:r>
                      <a:endParaRPr kumimoji="0" lang="en-US" sz="16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Highest of all common natural substances (80cal/g)</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Inhibits large-scale freezing of oceans</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F2F2F2"/>
                    </a:solidFill>
                  </a:tcPr>
                </a:tc>
              </a:tr>
              <a:tr h="863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charset="0"/>
                        </a:rPr>
                        <a:t>Solvent power</a:t>
                      </a:r>
                      <a:endParaRPr kumimoji="0" lang="en-US" sz="16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Dissolves more substances in greater amounts than any other liquid</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Maintains a large variety of substances in solution, enhancing a variety of chemical reactions</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solidFill>
                      <a:srgbClr val="CCCCCC"/>
                    </a:solidFill>
                  </a:tcPr>
                </a:tc>
              </a:tr>
              <a:tr h="863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Times New Roman" charset="0"/>
                        </a:rPr>
                        <a:t>Heat capacity</a:t>
                      </a:r>
                      <a:endParaRPr kumimoji="0" lang="en-US" sz="16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Times New Roman" charset="0"/>
                        </a:rPr>
                        <a:t>High (1cal/g/</a:t>
                      </a:r>
                      <a:r>
                        <a:rPr kumimoji="0" lang="en-US" sz="1200" b="1" i="0" u="none" strike="noStrike" cap="none" normalizeH="0" baseline="30000" smtClean="0">
                          <a:ln>
                            <a:noFill/>
                          </a:ln>
                          <a:solidFill>
                            <a:schemeClr val="tx1"/>
                          </a:solidFill>
                          <a:effectLst/>
                          <a:latin typeface="Arial" charset="0"/>
                          <a:cs typeface="Times New Roman" charset="0"/>
                        </a:rPr>
                        <a:t>0</a:t>
                      </a:r>
                      <a:r>
                        <a:rPr kumimoji="0" lang="en-US" sz="1200" b="1" i="0" u="none" strike="noStrike" cap="none" normalizeH="0" baseline="0" smtClean="0">
                          <a:ln>
                            <a:noFill/>
                          </a:ln>
                          <a:solidFill>
                            <a:schemeClr val="tx1"/>
                          </a:solidFill>
                          <a:effectLst/>
                          <a:latin typeface="Arial" charset="0"/>
                          <a:cs typeface="Times New Roman" charset="0"/>
                        </a:rPr>
                        <a:t>C) for molecular size</a:t>
                      </a:r>
                      <a:endParaRPr kumimoji="0" lang="en-US" sz="1200" b="1"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Moderate daily and seasonal temperature changes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Times New Roman" charset="0"/>
                        </a:rPr>
                        <a:t>Stabilize body temperatures of organisms</a:t>
                      </a:r>
                      <a:endParaRPr kumimoji="0" lang="en-US" sz="1200" b="1" i="0" u="none" strike="noStrike" cap="none" normalizeH="0" baseline="0" dirty="0" smtClean="0">
                        <a:ln>
                          <a:noFill/>
                        </a:ln>
                        <a:solidFill>
                          <a:schemeClr val="tx1"/>
                        </a:solidFill>
                        <a:effectLst/>
                        <a:latin typeface="Arial" charset="0"/>
                      </a:endParaRPr>
                    </a:p>
                  </a:txBody>
                  <a:tcPr anchor="ctr" horzOverflow="overflow">
                    <a:lnL w="25400"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2F2F2"/>
                    </a:solidFill>
                  </a:tcPr>
                </a:tc>
              </a:tr>
            </a:tbl>
          </a:graphicData>
        </a:graphic>
      </p:graphicFrame>
    </p:spTree>
    <p:extLst>
      <p:ext uri="{BB962C8B-B14F-4D97-AF65-F5344CB8AC3E}">
        <p14:creationId xmlns:p14="http://schemas.microsoft.com/office/powerpoint/2010/main" val="39731902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Biological Impacts</a:t>
            </a:r>
            <a:endParaRPr lang="en-US" dirty="0">
              <a:solidFill>
                <a:srgbClr val="FFFFFF"/>
              </a:solidFill>
            </a:endParaRPr>
          </a:p>
        </p:txBody>
      </p:sp>
      <p:sp>
        <p:nvSpPr>
          <p:cNvPr id="3" name="Content Placeholder 2"/>
          <p:cNvSpPr>
            <a:spLocks noGrp="1"/>
          </p:cNvSpPr>
          <p:nvPr>
            <p:ph idx="1"/>
          </p:nvPr>
        </p:nvSpPr>
        <p:spPr>
          <a:xfrm>
            <a:off x="468313" y="1268412"/>
            <a:ext cx="5170487" cy="5437187"/>
          </a:xfrm>
        </p:spPr>
        <p:txBody>
          <a:bodyPr/>
          <a:lstStyle/>
          <a:p>
            <a:r>
              <a:rPr lang="en-US" sz="1800" dirty="0"/>
              <a:t>The amount of dissolved gases varies according to the types of life forms in the water. </a:t>
            </a:r>
            <a:endParaRPr lang="en-US" sz="1800" dirty="0" smtClean="0"/>
          </a:p>
          <a:p>
            <a:r>
              <a:rPr lang="en-US" sz="1800" dirty="0" smtClean="0"/>
              <a:t>Most </a:t>
            </a:r>
            <a:r>
              <a:rPr lang="en-US" sz="1800" dirty="0"/>
              <a:t>living species need oxygen to keep their cells alive (both plants and animals) and are constantly using it up. </a:t>
            </a:r>
            <a:endParaRPr lang="en-US" sz="1800" dirty="0" smtClean="0"/>
          </a:p>
          <a:p>
            <a:r>
              <a:rPr lang="en-US" sz="1800" dirty="0" smtClean="0"/>
              <a:t>Replenishment </a:t>
            </a:r>
            <a:r>
              <a:rPr lang="en-US" sz="1800" dirty="0"/>
              <a:t>of dissolved oxygen comes from the photosynthetic activity of plants (during daylight hours only) and from surface diffusion (to a lesser extent). </a:t>
            </a:r>
            <a:endParaRPr lang="en-US" sz="1800" dirty="0" smtClean="0"/>
          </a:p>
          <a:p>
            <a:r>
              <a:rPr lang="en-US" sz="1800" dirty="0" smtClean="0"/>
              <a:t>If </a:t>
            </a:r>
            <a:r>
              <a:rPr lang="en-US" sz="1800" dirty="0"/>
              <a:t>there are a large number of plants in a marine water mass then the oxygen levels can be quite high during the day. </a:t>
            </a:r>
            <a:endParaRPr lang="en-US" sz="1800" dirty="0" smtClean="0"/>
          </a:p>
          <a:p>
            <a:r>
              <a:rPr lang="en-US" sz="1800" dirty="0" smtClean="0"/>
              <a:t>If </a:t>
            </a:r>
            <a:r>
              <a:rPr lang="en-US" sz="1800" dirty="0"/>
              <a:t>there are few plants but a large number of animals in a marine water mass then the oxygen levels can be quite low</a:t>
            </a:r>
            <a:r>
              <a:rPr lang="en-US" sz="1800" dirty="0" smtClean="0"/>
              <a:t>.</a:t>
            </a:r>
          </a:p>
          <a:p>
            <a:r>
              <a:rPr lang="en-US" sz="1800" dirty="0" smtClean="0"/>
              <a:t>Marine </a:t>
            </a:r>
            <a:r>
              <a:rPr lang="en-US" sz="1800" dirty="0"/>
              <a:t>plants </a:t>
            </a:r>
            <a:r>
              <a:rPr lang="en-US" sz="1800" dirty="0" smtClean="0"/>
              <a:t>consume </a:t>
            </a:r>
            <a:r>
              <a:rPr lang="en-US" sz="1800" dirty="0"/>
              <a:t>dissolved carbon dioxide for photosynthesis.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78"/>
          <a:stretch/>
        </p:blipFill>
        <p:spPr>
          <a:xfrm>
            <a:off x="5791200" y="1752600"/>
            <a:ext cx="3009900" cy="4267992"/>
          </a:xfrm>
          <a:prstGeom prst="rect">
            <a:avLst/>
          </a:prstGeom>
        </p:spPr>
      </p:pic>
    </p:spTree>
    <p:extLst>
      <p:ext uri="{BB962C8B-B14F-4D97-AF65-F5344CB8AC3E}">
        <p14:creationId xmlns:p14="http://schemas.microsoft.com/office/powerpoint/2010/main" val="971065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 Salinity</a:t>
            </a:r>
            <a:endParaRPr lang="en-US" dirty="0">
              <a:solidFill>
                <a:srgbClr val="FFFFFF"/>
              </a:solidFill>
            </a:endParaRPr>
          </a:p>
        </p:txBody>
      </p:sp>
      <p:sp>
        <p:nvSpPr>
          <p:cNvPr id="3" name="Content Placeholder 2"/>
          <p:cNvSpPr>
            <a:spLocks noGrp="1"/>
          </p:cNvSpPr>
          <p:nvPr>
            <p:ph idx="1"/>
          </p:nvPr>
        </p:nvSpPr>
        <p:spPr>
          <a:xfrm>
            <a:off x="152400" y="1447800"/>
            <a:ext cx="4571999" cy="5132387"/>
          </a:xfrm>
        </p:spPr>
        <p:txBody>
          <a:bodyPr/>
          <a:lstStyle/>
          <a:p>
            <a:r>
              <a:rPr lang="en-US" sz="2000" dirty="0"/>
              <a:t>Variations occur in ocean salinity due to several </a:t>
            </a:r>
            <a:r>
              <a:rPr lang="en-US" sz="2000" dirty="0" smtClean="0"/>
              <a:t>factors: </a:t>
            </a:r>
          </a:p>
          <a:p>
            <a:pPr lvl="1"/>
            <a:r>
              <a:rPr lang="en-US" sz="1600" b="0" dirty="0" smtClean="0"/>
              <a:t>If </a:t>
            </a:r>
            <a:r>
              <a:rPr lang="en-US" sz="1600" b="0" dirty="0"/>
              <a:t>there is more evaporation than precipitation then the salinity increases (since salt is not evaporated into the atmosphere). </a:t>
            </a:r>
            <a:endParaRPr lang="en-US" sz="1600" b="0" dirty="0" smtClean="0"/>
          </a:p>
          <a:p>
            <a:pPr lvl="1"/>
            <a:r>
              <a:rPr lang="en-US" sz="1600" b="0" dirty="0" smtClean="0"/>
              <a:t>If </a:t>
            </a:r>
            <a:r>
              <a:rPr lang="en-US" sz="1600" b="0" dirty="0"/>
              <a:t>there is more precipitation (rain) than evaporation then the salinity decreases. </a:t>
            </a:r>
            <a:endParaRPr lang="en-US" sz="1600" b="0" dirty="0" smtClean="0"/>
          </a:p>
          <a:p>
            <a:pPr lvl="1"/>
            <a:r>
              <a:rPr lang="en-US" sz="1600" b="0" dirty="0" smtClean="0"/>
              <a:t>Large </a:t>
            </a:r>
            <a:r>
              <a:rPr lang="en-US" sz="1600" b="0" dirty="0"/>
              <a:t>rivers emptying into the </a:t>
            </a:r>
            <a:r>
              <a:rPr lang="en-US" sz="1600" b="0" dirty="0" smtClean="0"/>
              <a:t>ocean (like </a:t>
            </a:r>
            <a:r>
              <a:rPr lang="en-US" sz="1600" b="0" dirty="0"/>
              <a:t>the Amazon River in South America) may make the ocean have little or no salt content for over a mile or more out to sea. </a:t>
            </a:r>
            <a:endParaRPr lang="en-US" sz="1600" b="0" dirty="0" smtClean="0"/>
          </a:p>
          <a:p>
            <a:pPr lvl="1"/>
            <a:r>
              <a:rPr lang="en-US" sz="1600" b="0" dirty="0" smtClean="0"/>
              <a:t>The </a:t>
            </a:r>
            <a:r>
              <a:rPr lang="en-US" sz="1600" b="0" dirty="0"/>
              <a:t>thawing of large icebergs (made of frozen fresh water and lacking any salt) will decrease the salinity while the actual freezing of seawater will increase the salinity temporarily.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600200"/>
            <a:ext cx="3810000" cy="254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4191000"/>
            <a:ext cx="3810000" cy="2557318"/>
          </a:xfrm>
          <a:prstGeom prst="rect">
            <a:avLst/>
          </a:prstGeom>
        </p:spPr>
      </p:pic>
    </p:spTree>
    <p:extLst>
      <p:ext uri="{BB962C8B-B14F-4D97-AF65-F5344CB8AC3E}">
        <p14:creationId xmlns:p14="http://schemas.microsoft.com/office/powerpoint/2010/main" val="1269726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7</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400" dirty="0"/>
              <a:t>Describe some of the biologically important properties of seawater. Define benthos, nekton, and plankton. Name some of the plants and animals that make up each of these groups. Describe the place and importance of phytoplankton in the oceanic food chain.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3125897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234112" cy="508000"/>
          </a:xfrm>
        </p:spPr>
        <p:txBody>
          <a:bodyPr/>
          <a:lstStyle/>
          <a:p>
            <a:r>
              <a:rPr lang="en-US" dirty="0" smtClean="0">
                <a:solidFill>
                  <a:srgbClr val="FFFFFF"/>
                </a:solidFill>
              </a:rPr>
              <a:t>Biological Properties of Seawater</a:t>
            </a:r>
            <a:endParaRPr lang="en-US" dirty="0">
              <a:solidFill>
                <a:srgbClr val="FFFFFF"/>
              </a:solidFill>
            </a:endParaRPr>
          </a:p>
        </p:txBody>
      </p:sp>
      <p:sp>
        <p:nvSpPr>
          <p:cNvPr id="3" name="Content Placeholder 2"/>
          <p:cNvSpPr>
            <a:spLocks noGrp="1"/>
          </p:cNvSpPr>
          <p:nvPr>
            <p:ph idx="1"/>
          </p:nvPr>
        </p:nvSpPr>
        <p:spPr/>
        <p:txBody>
          <a:bodyPr/>
          <a:lstStyle/>
          <a:p>
            <a:r>
              <a:rPr lang="en-US" sz="2000" b="0" dirty="0" smtClean="0"/>
              <a:t>Salinity: </a:t>
            </a:r>
          </a:p>
          <a:p>
            <a:pPr lvl="1"/>
            <a:r>
              <a:rPr lang="en-US" sz="1600" b="0" dirty="0" smtClean="0"/>
              <a:t>Many </a:t>
            </a:r>
            <a:r>
              <a:rPr lang="en-US" sz="1600" b="0" dirty="0"/>
              <a:t>marine organisms are highly affected by changes in salinity. </a:t>
            </a:r>
            <a:endParaRPr lang="en-US" sz="1600" b="0" dirty="0" smtClean="0"/>
          </a:p>
          <a:p>
            <a:pPr lvl="1"/>
            <a:r>
              <a:rPr lang="en-US" sz="1600" b="0" dirty="0" smtClean="0"/>
              <a:t>This </a:t>
            </a:r>
            <a:r>
              <a:rPr lang="en-US" sz="1600" b="0" dirty="0"/>
              <a:t>is because of a process called osmosis which is the ability of water to move in and out of living cells, in response to a concentration of a dissolved material, until an equilibrium is </a:t>
            </a:r>
            <a:r>
              <a:rPr lang="en-US" sz="1600" b="0" dirty="0" smtClean="0"/>
              <a:t>reached</a:t>
            </a:r>
            <a:r>
              <a:rPr lang="en-US" sz="1400" b="0"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219450"/>
            <a:ext cx="5715000" cy="2857500"/>
          </a:xfrm>
          <a:prstGeom prst="rect">
            <a:avLst/>
          </a:prstGeom>
        </p:spPr>
      </p:pic>
      <p:sp>
        <p:nvSpPr>
          <p:cNvPr id="5" name="Rectangle 4"/>
          <p:cNvSpPr/>
          <p:nvPr/>
        </p:nvSpPr>
        <p:spPr>
          <a:xfrm>
            <a:off x="990600" y="6019800"/>
            <a:ext cx="6400799" cy="584775"/>
          </a:xfrm>
          <a:prstGeom prst="rect">
            <a:avLst/>
          </a:prstGeom>
        </p:spPr>
        <p:txBody>
          <a:bodyPr wrap="square">
            <a:spAutoFit/>
          </a:bodyPr>
          <a:lstStyle/>
          <a:p>
            <a:r>
              <a:rPr lang="en-US" sz="1600" dirty="0">
                <a:solidFill>
                  <a:schemeClr val="bg2"/>
                </a:solidFill>
                <a:latin typeface="Arial, Helvetica"/>
              </a:rPr>
              <a:t>Salinity map showing areas of high salinity (36 o/</a:t>
            </a:r>
            <a:r>
              <a:rPr lang="en-US" sz="1600" dirty="0" err="1">
                <a:solidFill>
                  <a:schemeClr val="bg2"/>
                </a:solidFill>
                <a:latin typeface="Arial, Helvetica"/>
              </a:rPr>
              <a:t>oo</a:t>
            </a:r>
            <a:r>
              <a:rPr lang="en-US" sz="1600" dirty="0">
                <a:solidFill>
                  <a:schemeClr val="bg2"/>
                </a:solidFill>
                <a:latin typeface="Arial, Helvetica"/>
              </a:rPr>
              <a:t>) in green, medium salinity in blue (35 o/</a:t>
            </a:r>
            <a:r>
              <a:rPr lang="en-US" sz="1600" dirty="0" err="1">
                <a:solidFill>
                  <a:schemeClr val="bg2"/>
                </a:solidFill>
                <a:latin typeface="Arial, Helvetica"/>
              </a:rPr>
              <a:t>oo</a:t>
            </a:r>
            <a:r>
              <a:rPr lang="en-US" sz="1600" dirty="0">
                <a:solidFill>
                  <a:schemeClr val="bg2"/>
                </a:solidFill>
                <a:latin typeface="Arial, Helvetica"/>
              </a:rPr>
              <a:t>), and low salinity (34 o/</a:t>
            </a:r>
            <a:r>
              <a:rPr lang="en-US" sz="1600" dirty="0" err="1">
                <a:solidFill>
                  <a:schemeClr val="bg2"/>
                </a:solidFill>
                <a:latin typeface="Arial, Helvetica"/>
              </a:rPr>
              <a:t>oo</a:t>
            </a:r>
            <a:r>
              <a:rPr lang="en-US" sz="1600" dirty="0">
                <a:solidFill>
                  <a:schemeClr val="bg2"/>
                </a:solidFill>
                <a:latin typeface="Arial, Helvetica"/>
              </a:rPr>
              <a:t>) in purple.</a:t>
            </a:r>
          </a:p>
        </p:txBody>
      </p:sp>
    </p:spTree>
    <p:extLst>
      <p:ext uri="{BB962C8B-B14F-4D97-AF65-F5344CB8AC3E}">
        <p14:creationId xmlns:p14="http://schemas.microsoft.com/office/powerpoint/2010/main" val="2900153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234112" cy="508000"/>
          </a:xfrm>
        </p:spPr>
        <p:txBody>
          <a:bodyPr/>
          <a:lstStyle/>
          <a:p>
            <a:r>
              <a:rPr lang="en-US" dirty="0" smtClean="0">
                <a:solidFill>
                  <a:srgbClr val="FFFFFF"/>
                </a:solidFill>
              </a:rPr>
              <a:t>Biological Properties of Seawater</a:t>
            </a:r>
            <a:endParaRPr lang="en-US" dirty="0">
              <a:solidFill>
                <a:srgbClr val="FFFFFF"/>
              </a:solidFill>
            </a:endParaRPr>
          </a:p>
        </p:txBody>
      </p:sp>
      <p:sp>
        <p:nvSpPr>
          <p:cNvPr id="3" name="Content Placeholder 2"/>
          <p:cNvSpPr>
            <a:spLocks noGrp="1"/>
          </p:cNvSpPr>
          <p:nvPr>
            <p:ph idx="1"/>
          </p:nvPr>
        </p:nvSpPr>
        <p:spPr>
          <a:xfrm>
            <a:off x="468313" y="1684867"/>
            <a:ext cx="4560887" cy="4792132"/>
          </a:xfrm>
        </p:spPr>
        <p:txBody>
          <a:bodyPr/>
          <a:lstStyle/>
          <a:p>
            <a:r>
              <a:rPr lang="en-US" sz="2000" b="0" dirty="0" smtClean="0"/>
              <a:t>Salinity: </a:t>
            </a:r>
          </a:p>
          <a:p>
            <a:pPr lvl="1"/>
            <a:r>
              <a:rPr lang="en-US" sz="1600" b="0" dirty="0" smtClean="0"/>
              <a:t>Osmotic conformers have no mechanism to control osmosis and their cells are the same salt content as the liquid environment in which they are found. </a:t>
            </a:r>
          </a:p>
          <a:p>
            <a:pPr lvl="1"/>
            <a:r>
              <a:rPr lang="en-US" sz="1600" b="0" dirty="0" smtClean="0"/>
              <a:t>These marine osmotic conformers include the marine plants and invertebrate animals which do not do well in areas without a normal salinity of 35 o/</a:t>
            </a:r>
            <a:r>
              <a:rPr lang="en-US" sz="1600" b="0" dirty="0" err="1" smtClean="0"/>
              <a:t>oo</a:t>
            </a:r>
            <a:r>
              <a:rPr lang="en-US" sz="1600" b="0"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4191000"/>
            <a:ext cx="3238500" cy="2428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684867"/>
            <a:ext cx="3238500" cy="2428875"/>
          </a:xfrm>
          <a:prstGeom prst="rect">
            <a:avLst/>
          </a:prstGeom>
        </p:spPr>
      </p:pic>
    </p:spTree>
    <p:extLst>
      <p:ext uri="{BB962C8B-B14F-4D97-AF65-F5344CB8AC3E}">
        <p14:creationId xmlns:p14="http://schemas.microsoft.com/office/powerpoint/2010/main" val="286630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234112" cy="508000"/>
          </a:xfrm>
        </p:spPr>
        <p:txBody>
          <a:bodyPr/>
          <a:lstStyle/>
          <a:p>
            <a:r>
              <a:rPr lang="en-US" dirty="0" smtClean="0">
                <a:solidFill>
                  <a:srgbClr val="FFFFFF"/>
                </a:solidFill>
              </a:rPr>
              <a:t>Biological Properties of Seawater</a:t>
            </a:r>
            <a:endParaRPr lang="en-US" dirty="0">
              <a:solidFill>
                <a:srgbClr val="FFFFFF"/>
              </a:solidFill>
            </a:endParaRPr>
          </a:p>
        </p:txBody>
      </p:sp>
      <p:sp>
        <p:nvSpPr>
          <p:cNvPr id="3" name="Content Placeholder 2"/>
          <p:cNvSpPr>
            <a:spLocks noGrp="1"/>
          </p:cNvSpPr>
          <p:nvPr>
            <p:ph idx="1"/>
          </p:nvPr>
        </p:nvSpPr>
        <p:spPr>
          <a:xfrm>
            <a:off x="468313" y="1752600"/>
            <a:ext cx="4637087" cy="4876799"/>
          </a:xfrm>
        </p:spPr>
        <p:txBody>
          <a:bodyPr/>
          <a:lstStyle/>
          <a:p>
            <a:r>
              <a:rPr lang="en-US" sz="2000" b="0" dirty="0" smtClean="0"/>
              <a:t>Salinity: </a:t>
            </a:r>
          </a:p>
          <a:p>
            <a:pPr lvl="1"/>
            <a:r>
              <a:rPr lang="en-US" sz="1600" b="0" dirty="0" smtClean="0"/>
              <a:t>Osmotic regulators </a:t>
            </a:r>
            <a:r>
              <a:rPr lang="en-US" sz="1600" b="0" dirty="0"/>
              <a:t>have a variety of mechanisms to control osmosis </a:t>
            </a:r>
            <a:r>
              <a:rPr lang="en-US" sz="1600" b="0" dirty="0" smtClean="0"/>
              <a:t>and </a:t>
            </a:r>
            <a:r>
              <a:rPr lang="en-US" sz="1600" b="0" dirty="0"/>
              <a:t>the salt content of their cells varies. </a:t>
            </a:r>
            <a:endParaRPr lang="en-US" sz="1600" b="0" dirty="0" smtClean="0"/>
          </a:p>
          <a:p>
            <a:pPr lvl="1"/>
            <a:r>
              <a:rPr lang="en-US" sz="1600" b="0" dirty="0" smtClean="0"/>
              <a:t>It </a:t>
            </a:r>
            <a:r>
              <a:rPr lang="en-US" sz="1600" b="0" dirty="0"/>
              <a:t>does not matter what the salt content is of the water surrounding a marine osmotic regulator, their mechanisms will prevent any drastic changes to the living cells. </a:t>
            </a:r>
            <a:endParaRPr lang="en-US" sz="1600" b="0" dirty="0" smtClean="0"/>
          </a:p>
          <a:p>
            <a:pPr lvl="1"/>
            <a:r>
              <a:rPr lang="en-US" sz="1600" b="0" dirty="0" smtClean="0"/>
              <a:t>Marine </a:t>
            </a:r>
            <a:r>
              <a:rPr lang="en-US" sz="1600" b="0" dirty="0"/>
              <a:t>osmotic regulators include most of the fish, reptiles, birds and mammals. </a:t>
            </a:r>
            <a:endParaRPr lang="en-US" sz="1600" b="0" dirty="0" smtClean="0"/>
          </a:p>
          <a:p>
            <a:pPr lvl="1"/>
            <a:r>
              <a:rPr lang="en-US" sz="1600" b="0" dirty="0" smtClean="0"/>
              <a:t>These </a:t>
            </a:r>
            <a:r>
              <a:rPr lang="en-US" sz="1600" b="0" dirty="0"/>
              <a:t>are the organisms that are most likely to migrate long distances where they may encounter changes in salinity. </a:t>
            </a:r>
            <a:endParaRPr lang="en-US" sz="1600" b="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798" y="3948905"/>
            <a:ext cx="3651463" cy="1600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798" y="1752600"/>
            <a:ext cx="3651463" cy="2053948"/>
          </a:xfrm>
          <a:prstGeom prst="rect">
            <a:avLst/>
          </a:prstGeom>
        </p:spPr>
      </p:pic>
    </p:spTree>
    <p:extLst>
      <p:ext uri="{BB962C8B-B14F-4D97-AF65-F5344CB8AC3E}">
        <p14:creationId xmlns:p14="http://schemas.microsoft.com/office/powerpoint/2010/main" val="3377305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234112" cy="508000"/>
          </a:xfrm>
        </p:spPr>
        <p:txBody>
          <a:bodyPr/>
          <a:lstStyle/>
          <a:p>
            <a:r>
              <a:rPr lang="en-US" dirty="0" smtClean="0">
                <a:solidFill>
                  <a:srgbClr val="FFFFFF"/>
                </a:solidFill>
              </a:rPr>
              <a:t>Biological Properties of Seawater</a:t>
            </a:r>
            <a:endParaRPr lang="en-US" dirty="0">
              <a:solidFill>
                <a:srgbClr val="FFFFFF"/>
              </a:solidFill>
            </a:endParaRPr>
          </a:p>
        </p:txBody>
      </p:sp>
      <p:sp>
        <p:nvSpPr>
          <p:cNvPr id="3" name="Content Placeholder 2"/>
          <p:cNvSpPr>
            <a:spLocks noGrp="1"/>
          </p:cNvSpPr>
          <p:nvPr>
            <p:ph idx="1"/>
          </p:nvPr>
        </p:nvSpPr>
        <p:spPr>
          <a:xfrm>
            <a:off x="468312" y="1268413"/>
            <a:ext cx="8294687" cy="1931987"/>
          </a:xfrm>
        </p:spPr>
        <p:txBody>
          <a:bodyPr/>
          <a:lstStyle/>
          <a:p>
            <a:r>
              <a:rPr lang="en-US" sz="2000" b="0" dirty="0" smtClean="0"/>
              <a:t>Temperature: </a:t>
            </a:r>
          </a:p>
          <a:p>
            <a:pPr lvl="1"/>
            <a:r>
              <a:rPr lang="en-US" sz="1600" b="0" dirty="0" smtClean="0"/>
              <a:t>Seawater </a:t>
            </a:r>
            <a:r>
              <a:rPr lang="en-US" sz="1600" b="0" dirty="0"/>
              <a:t>temperature affects marine organisms by changing the reaction rates within their cell(s). </a:t>
            </a:r>
            <a:endParaRPr lang="en-US" sz="1600" b="0" dirty="0" smtClean="0"/>
          </a:p>
          <a:p>
            <a:pPr lvl="1"/>
            <a:r>
              <a:rPr lang="en-US" sz="1600" b="0" dirty="0" smtClean="0"/>
              <a:t>Although </a:t>
            </a:r>
            <a:r>
              <a:rPr lang="en-US" sz="1600" b="0" dirty="0"/>
              <a:t>each species has a specific range of temperature at which it can live, the warmer the water </a:t>
            </a:r>
            <a:r>
              <a:rPr lang="en-US" sz="1600" b="0" dirty="0" smtClean="0"/>
              <a:t>gets, </a:t>
            </a:r>
            <a:r>
              <a:rPr lang="en-US" sz="1600" b="0" dirty="0"/>
              <a:t>the faster the </a:t>
            </a:r>
            <a:r>
              <a:rPr lang="en-US" sz="1600" b="0" dirty="0" smtClean="0"/>
              <a:t>reactions; </a:t>
            </a:r>
            <a:r>
              <a:rPr lang="en-US" sz="1600" b="0" dirty="0"/>
              <a:t>and the cooler the </a:t>
            </a:r>
            <a:r>
              <a:rPr lang="en-US" sz="1600" b="0" dirty="0" smtClean="0"/>
              <a:t>water, </a:t>
            </a:r>
            <a:r>
              <a:rPr lang="en-US" sz="1600" b="0" dirty="0"/>
              <a:t>the slower the </a:t>
            </a:r>
            <a:r>
              <a:rPr lang="en-US" sz="1600" b="0" dirty="0" smtClean="0"/>
              <a:t>reactions.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048000"/>
            <a:ext cx="5905500" cy="2705100"/>
          </a:xfrm>
          <a:prstGeom prst="rect">
            <a:avLst/>
          </a:prstGeom>
        </p:spPr>
      </p:pic>
      <p:sp>
        <p:nvSpPr>
          <p:cNvPr id="5" name="Rectangle 4"/>
          <p:cNvSpPr/>
          <p:nvPr/>
        </p:nvSpPr>
        <p:spPr>
          <a:xfrm>
            <a:off x="1524000" y="5753100"/>
            <a:ext cx="5981700" cy="584775"/>
          </a:xfrm>
          <a:prstGeom prst="rect">
            <a:avLst/>
          </a:prstGeom>
        </p:spPr>
        <p:txBody>
          <a:bodyPr wrap="square">
            <a:spAutoFit/>
          </a:bodyPr>
          <a:lstStyle/>
          <a:p>
            <a:r>
              <a:rPr lang="en-US" sz="1600" dirty="0">
                <a:solidFill>
                  <a:schemeClr val="bg2"/>
                </a:solidFill>
                <a:latin typeface="Arial, Helvetica"/>
              </a:rPr>
              <a:t>Seawater temperature map showing areas of warmer water in red and areas of cooler water is blue. White areas represent ice.</a:t>
            </a:r>
          </a:p>
        </p:txBody>
      </p:sp>
    </p:spTree>
    <p:extLst>
      <p:ext uri="{BB962C8B-B14F-4D97-AF65-F5344CB8AC3E}">
        <p14:creationId xmlns:p14="http://schemas.microsoft.com/office/powerpoint/2010/main" val="3894832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altLang="en-US" sz="2400" b="1" dirty="0" smtClean="0">
                <a:solidFill>
                  <a:srgbClr val="000000"/>
                </a:solidFill>
              </a:rPr>
              <a:t>Oceanography Merit Badge Requirements</a:t>
            </a:r>
            <a:endParaRPr lang="en-US" altLang="en-US" sz="2400" b="1" dirty="0">
              <a:solidFill>
                <a:srgbClr val="000000"/>
              </a:solidFill>
            </a:endParaRPr>
          </a:p>
        </p:txBody>
      </p:sp>
      <p:sp>
        <p:nvSpPr>
          <p:cNvPr id="277507" name="Rectangle 3"/>
          <p:cNvSpPr>
            <a:spLocks noGrp="1" noChangeArrowheads="1"/>
          </p:cNvSpPr>
          <p:nvPr>
            <p:ph type="body" idx="1"/>
          </p:nvPr>
        </p:nvSpPr>
        <p:spPr>
          <a:xfrm>
            <a:off x="1908175" y="909638"/>
            <a:ext cx="7056438" cy="5832475"/>
          </a:xfrm>
        </p:spPr>
        <p:txBody>
          <a:bodyPr/>
          <a:lstStyle/>
          <a:p>
            <a:pPr>
              <a:buFont typeface="+mj-lt"/>
              <a:buAutoNum type="arabicPeriod" startAt="9"/>
            </a:pPr>
            <a:r>
              <a:rPr lang="en-US" sz="2000" dirty="0" smtClean="0"/>
              <a:t>Do </a:t>
            </a:r>
            <a:r>
              <a:rPr lang="en-US" sz="2000" dirty="0"/>
              <a:t>ONE of the following: </a:t>
            </a:r>
          </a:p>
          <a:p>
            <a:pPr lvl="1">
              <a:buFont typeface="+mj-lt"/>
              <a:buAutoNum type="alphaLcPeriod"/>
            </a:pPr>
            <a:r>
              <a:rPr lang="en-US" sz="1600" b="0" dirty="0"/>
              <a:t>Write a 500-word report on a book about oceanography approved by your counselor.</a:t>
            </a:r>
          </a:p>
          <a:p>
            <a:pPr lvl="1">
              <a:buFont typeface="+mj-lt"/>
              <a:buAutoNum type="alphaLcPeriod"/>
            </a:pPr>
            <a:r>
              <a:rPr lang="en-US" sz="1600" b="0" dirty="0"/>
              <a:t>Visit one of the following: (1) an oceanographic research ship, or (2) an oceanographic institute, marine laboratory, or marine aquarium. Write a 500-word report about your visit.</a:t>
            </a:r>
          </a:p>
          <a:p>
            <a:pPr lvl="1">
              <a:buFont typeface="+mj-lt"/>
              <a:buAutoNum type="alphaLcPeriod"/>
            </a:pPr>
            <a:r>
              <a:rPr lang="en-US" sz="1600" b="0" dirty="0"/>
              <a:t>Explain to your troop in a five minute prepared speech "Why Oceanography Is Important" or describe "Career Opportunities in Oceanography." (Before making your speech, show your speech outline to your counselor for approval.)</a:t>
            </a:r>
          </a:p>
          <a:p>
            <a:pPr>
              <a:buFont typeface="+mj-lt"/>
              <a:buAutoNum type="arabicPeriod" startAt="9"/>
            </a:pPr>
            <a:r>
              <a:rPr lang="en-US" sz="2000" dirty="0"/>
              <a:t>Describe four methods that marine scientists use to investigate the ocean, underlying geology, and organisms living in the water.</a:t>
            </a:r>
          </a:p>
          <a:p>
            <a:endParaRPr lang="en-US" altLang="en-US" dirty="0">
              <a:solidFill>
                <a:srgbClr val="00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7475"/>
            <a:ext cx="914400" cy="933450"/>
          </a:xfrm>
          <a:prstGeom prst="rect">
            <a:avLst/>
          </a:prstGeom>
        </p:spPr>
      </p:pic>
    </p:spTree>
    <p:extLst>
      <p:ext uri="{BB962C8B-B14F-4D97-AF65-F5344CB8AC3E}">
        <p14:creationId xmlns:p14="http://schemas.microsoft.com/office/powerpoint/2010/main" val="4543196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234112" cy="508000"/>
          </a:xfrm>
        </p:spPr>
        <p:txBody>
          <a:bodyPr/>
          <a:lstStyle/>
          <a:p>
            <a:r>
              <a:rPr lang="en-US" dirty="0" smtClean="0">
                <a:solidFill>
                  <a:srgbClr val="FFFFFF"/>
                </a:solidFill>
              </a:rPr>
              <a:t>Biological Properties of Seawater</a:t>
            </a:r>
            <a:endParaRPr lang="en-US" dirty="0">
              <a:solidFill>
                <a:srgbClr val="FFFFFF"/>
              </a:solidFill>
            </a:endParaRPr>
          </a:p>
        </p:txBody>
      </p:sp>
      <p:sp>
        <p:nvSpPr>
          <p:cNvPr id="3" name="Content Placeholder 2"/>
          <p:cNvSpPr>
            <a:spLocks noGrp="1"/>
          </p:cNvSpPr>
          <p:nvPr>
            <p:ph idx="1"/>
          </p:nvPr>
        </p:nvSpPr>
        <p:spPr>
          <a:xfrm>
            <a:off x="457200" y="4895850"/>
            <a:ext cx="8370887" cy="1820862"/>
          </a:xfrm>
        </p:spPr>
        <p:txBody>
          <a:bodyPr/>
          <a:lstStyle/>
          <a:p>
            <a:r>
              <a:rPr lang="en-US" sz="2000" b="0" dirty="0" smtClean="0"/>
              <a:t>Dissolved </a:t>
            </a:r>
            <a:r>
              <a:rPr lang="en-US" sz="2000" b="0" dirty="0"/>
              <a:t>Gases: </a:t>
            </a:r>
            <a:endParaRPr lang="en-US" sz="2000" b="0" dirty="0" smtClean="0"/>
          </a:p>
          <a:p>
            <a:pPr lvl="1"/>
            <a:r>
              <a:rPr lang="en-US" sz="1600" b="0" dirty="0" smtClean="0"/>
              <a:t>The </a:t>
            </a:r>
            <a:r>
              <a:rPr lang="en-US" sz="1600" b="0" dirty="0"/>
              <a:t>concentration of dissolved oxygen and carbon dioxide are very important for marine life forms. </a:t>
            </a:r>
            <a:endParaRPr lang="en-US" sz="1600" b="0" dirty="0" smtClean="0"/>
          </a:p>
          <a:p>
            <a:pPr lvl="1"/>
            <a:r>
              <a:rPr lang="en-US" sz="1600" b="0" dirty="0" smtClean="0"/>
              <a:t>Dissolved </a:t>
            </a:r>
            <a:r>
              <a:rPr lang="en-US" sz="1600" b="0" dirty="0"/>
              <a:t>oxygen is what animals with gills use for respiration (their gills extract the dissolved oxygen from the water flowing over the gill filaments). </a:t>
            </a:r>
            <a:endParaRPr lang="en-US" sz="1600" b="0" dirty="0" smtClean="0"/>
          </a:p>
          <a:p>
            <a:pPr lvl="1"/>
            <a:r>
              <a:rPr lang="en-US" sz="1600" b="0" dirty="0" smtClean="0"/>
              <a:t>Dissolved </a:t>
            </a:r>
            <a:r>
              <a:rPr lang="en-US" sz="1600" b="0" dirty="0"/>
              <a:t>carbon dioxide is what marine plants use for photosynthesis.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88" y="1148434"/>
            <a:ext cx="4970544" cy="37279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148434"/>
            <a:ext cx="3162317" cy="3747416"/>
          </a:xfrm>
          <a:prstGeom prst="rect">
            <a:avLst/>
          </a:prstGeom>
        </p:spPr>
      </p:pic>
    </p:spTree>
    <p:extLst>
      <p:ext uri="{BB962C8B-B14F-4D97-AF65-F5344CB8AC3E}">
        <p14:creationId xmlns:p14="http://schemas.microsoft.com/office/powerpoint/2010/main" val="1569678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234112" cy="508000"/>
          </a:xfrm>
        </p:spPr>
        <p:txBody>
          <a:bodyPr/>
          <a:lstStyle/>
          <a:p>
            <a:r>
              <a:rPr lang="en-US" dirty="0">
                <a:solidFill>
                  <a:srgbClr val="FFFFFF"/>
                </a:solidFill>
              </a:rPr>
              <a:t>Biological Properties of Seawater</a:t>
            </a:r>
          </a:p>
        </p:txBody>
      </p:sp>
      <p:sp>
        <p:nvSpPr>
          <p:cNvPr id="3" name="Content Placeholder 2"/>
          <p:cNvSpPr>
            <a:spLocks noGrp="1"/>
          </p:cNvSpPr>
          <p:nvPr>
            <p:ph idx="1"/>
          </p:nvPr>
        </p:nvSpPr>
        <p:spPr>
          <a:xfrm>
            <a:off x="468313" y="1268412"/>
            <a:ext cx="4637087" cy="5437187"/>
          </a:xfrm>
        </p:spPr>
        <p:txBody>
          <a:bodyPr/>
          <a:lstStyle/>
          <a:p>
            <a:r>
              <a:rPr lang="en-US" sz="1800" b="0" dirty="0" smtClean="0"/>
              <a:t>Nutrients: </a:t>
            </a:r>
          </a:p>
          <a:p>
            <a:pPr lvl="1"/>
            <a:r>
              <a:rPr lang="en-US" sz="1600" b="0" dirty="0" smtClean="0"/>
              <a:t>Fertilizers</a:t>
            </a:r>
            <a:r>
              <a:rPr lang="en-US" sz="1600" b="0" dirty="0"/>
              <a:t>, like nitrogen (N), phosphorous (P), and potassium (K), are important for plant growth and are called 'nutrients.' </a:t>
            </a:r>
            <a:endParaRPr lang="en-US" sz="1600" b="0" dirty="0" smtClean="0"/>
          </a:p>
          <a:p>
            <a:pPr lvl="1"/>
            <a:r>
              <a:rPr lang="en-US" sz="1600" b="0" dirty="0" smtClean="0"/>
              <a:t>The </a:t>
            </a:r>
            <a:r>
              <a:rPr lang="en-US" sz="1600" b="0" dirty="0"/>
              <a:t>level of dissolved nutrients increases from animal feces and decomposition (bacteria, fungi). </a:t>
            </a:r>
            <a:endParaRPr lang="en-US" sz="1600" b="0" dirty="0" smtClean="0"/>
          </a:p>
          <a:p>
            <a:pPr lvl="1"/>
            <a:r>
              <a:rPr lang="en-US" sz="1600" b="0" dirty="0" smtClean="0"/>
              <a:t>Surface water, </a:t>
            </a:r>
            <a:r>
              <a:rPr lang="en-US" sz="1600" b="0" dirty="0"/>
              <a:t>often may be lacking in nutrients because feces and dead matter tend to settle to the bottom of the ocean. </a:t>
            </a:r>
            <a:endParaRPr lang="en-US" sz="1600" b="0" dirty="0" smtClean="0"/>
          </a:p>
          <a:p>
            <a:pPr lvl="1"/>
            <a:r>
              <a:rPr lang="en-US" sz="1600" b="0" dirty="0" smtClean="0"/>
              <a:t>Once </a:t>
            </a:r>
            <a:r>
              <a:rPr lang="en-US" sz="1600" b="0" dirty="0"/>
              <a:t>surface nutrients get used up </a:t>
            </a:r>
            <a:r>
              <a:rPr lang="en-US" sz="1600" b="0" dirty="0" smtClean="0"/>
              <a:t>by </a:t>
            </a:r>
            <a:r>
              <a:rPr lang="en-US" sz="1600" b="0" dirty="0"/>
              <a:t>the </a:t>
            </a:r>
            <a:r>
              <a:rPr lang="en-US" sz="1600" b="0" dirty="0" smtClean="0"/>
              <a:t>plants, </a:t>
            </a:r>
            <a:r>
              <a:rPr lang="en-US" sz="1600" b="0" dirty="0"/>
              <a:t>they become a limiting factor for the growth of new plants. </a:t>
            </a:r>
            <a:endParaRPr lang="en-US" sz="1600" b="0" dirty="0" smtClean="0"/>
          </a:p>
          <a:p>
            <a:pPr lvl="1"/>
            <a:r>
              <a:rPr lang="en-US" sz="1600" b="0" dirty="0" smtClean="0"/>
              <a:t>Nutrients </a:t>
            </a:r>
            <a:r>
              <a:rPr lang="en-US" sz="1600" b="0" dirty="0"/>
              <a:t>are returned to surface waters by a special type of current called 'upwelling' and it is in these areas of upwelling that we find the highest productivity of marine life. </a:t>
            </a:r>
            <a:br>
              <a:rPr lang="en-US" sz="1600" b="0" dirty="0"/>
            </a:br>
            <a:endParaRPr lang="en-US" sz="1600" b="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000"/>
          <a:stretch/>
        </p:blipFill>
        <p:spPr>
          <a:xfrm>
            <a:off x="5181600" y="1752600"/>
            <a:ext cx="3733800" cy="3781425"/>
          </a:xfrm>
          <a:prstGeom prst="rect">
            <a:avLst/>
          </a:prstGeom>
        </p:spPr>
      </p:pic>
    </p:spTree>
    <p:extLst>
      <p:ext uri="{BB962C8B-B14F-4D97-AF65-F5344CB8AC3E}">
        <p14:creationId xmlns:p14="http://schemas.microsoft.com/office/powerpoint/2010/main" val="1083622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234112" cy="508000"/>
          </a:xfrm>
        </p:spPr>
        <p:txBody>
          <a:bodyPr/>
          <a:lstStyle/>
          <a:p>
            <a:r>
              <a:rPr lang="en-US" dirty="0">
                <a:solidFill>
                  <a:srgbClr val="FFFFFF"/>
                </a:solidFill>
              </a:rPr>
              <a:t>Biological Properties of Seawater</a:t>
            </a:r>
          </a:p>
        </p:txBody>
      </p:sp>
      <p:sp>
        <p:nvSpPr>
          <p:cNvPr id="3" name="Content Placeholder 2"/>
          <p:cNvSpPr>
            <a:spLocks noGrp="1"/>
          </p:cNvSpPr>
          <p:nvPr>
            <p:ph idx="1"/>
          </p:nvPr>
        </p:nvSpPr>
        <p:spPr>
          <a:xfrm>
            <a:off x="457200" y="3733800"/>
            <a:ext cx="8142287" cy="2659063"/>
          </a:xfrm>
        </p:spPr>
        <p:txBody>
          <a:bodyPr/>
          <a:lstStyle/>
          <a:p>
            <a:r>
              <a:rPr lang="en-US" sz="1600" b="0" dirty="0" smtClean="0"/>
              <a:t>pH </a:t>
            </a:r>
            <a:r>
              <a:rPr lang="en-US" sz="1600" b="0" dirty="0"/>
              <a:t>is a measure of the acidity or alkalinity of a substance and is one of the stable measurements in seawater. </a:t>
            </a:r>
            <a:endParaRPr lang="en-US" sz="1600" b="0" dirty="0" smtClean="0"/>
          </a:p>
          <a:p>
            <a:r>
              <a:rPr lang="en-US" sz="1600" b="0" dirty="0" smtClean="0"/>
              <a:t>Ocean </a:t>
            </a:r>
            <a:r>
              <a:rPr lang="en-US" sz="1600" b="0" dirty="0"/>
              <a:t>water has an excellent buffering system with the interaction of carbon dioxide and water so that it is generally always at a pH of 7.5 to 8.5. </a:t>
            </a:r>
            <a:endParaRPr lang="en-US" sz="1600" b="0" dirty="0" smtClean="0"/>
          </a:p>
          <a:p>
            <a:r>
              <a:rPr lang="en-US" sz="1600" dirty="0" smtClean="0"/>
              <a:t>Because </a:t>
            </a:r>
            <a:r>
              <a:rPr lang="en-US" sz="1600" dirty="0"/>
              <a:t>of human-driven increased levels of carbon dioxide in the atmosphere, there is more CO</a:t>
            </a:r>
            <a:r>
              <a:rPr lang="en-US" sz="1600" baseline="-25000" dirty="0"/>
              <a:t>2</a:t>
            </a:r>
            <a:r>
              <a:rPr lang="en-US" sz="1600" dirty="0"/>
              <a:t> dissolving into the </a:t>
            </a:r>
            <a:r>
              <a:rPr lang="en-US" sz="1600" dirty="0" smtClean="0"/>
              <a:t>ocean overwhelming the buffer system. </a:t>
            </a:r>
          </a:p>
          <a:p>
            <a:r>
              <a:rPr lang="en-US" sz="1600" dirty="0" smtClean="0"/>
              <a:t>As </a:t>
            </a:r>
            <a:r>
              <a:rPr lang="en-US" sz="1600" dirty="0"/>
              <a:t>the ocean continues to absorb more CO</a:t>
            </a:r>
            <a:r>
              <a:rPr lang="en-US" sz="1600" baseline="-25000" dirty="0"/>
              <a:t>2</a:t>
            </a:r>
            <a:r>
              <a:rPr lang="en-US" sz="1600" dirty="0"/>
              <a:t>, the pH decreases and the ocean becomes more acidic</a:t>
            </a:r>
            <a:r>
              <a:rPr lang="en-US" sz="1600" dirty="0" smtClean="0"/>
              <a:t>.</a:t>
            </a:r>
          </a:p>
          <a:p>
            <a:r>
              <a:rPr lang="en-US" sz="1600" dirty="0"/>
              <a:t>The rising acidity of the oceans threatens coral reefs by making it harder for corals to build their skeletons.</a:t>
            </a:r>
          </a:p>
        </p:txBody>
      </p:sp>
      <p:pic>
        <p:nvPicPr>
          <p:cNvPr id="5" name="Picture 4"/>
          <p:cNvPicPr>
            <a:picLocks noChangeAspect="1"/>
          </p:cNvPicPr>
          <p:nvPr/>
        </p:nvPicPr>
        <p:blipFill rotWithShape="1">
          <a:blip r:embed="rId2"/>
          <a:srcRect l="3548" t="7743" r="5987" b="12258"/>
          <a:stretch/>
        </p:blipFill>
        <p:spPr>
          <a:xfrm>
            <a:off x="685800" y="1295400"/>
            <a:ext cx="7772400" cy="2362200"/>
          </a:xfrm>
          <a:prstGeom prst="rect">
            <a:avLst/>
          </a:prstGeom>
        </p:spPr>
      </p:pic>
    </p:spTree>
    <p:extLst>
      <p:ext uri="{BB962C8B-B14F-4D97-AF65-F5344CB8AC3E}">
        <p14:creationId xmlns:p14="http://schemas.microsoft.com/office/powerpoint/2010/main" val="27455195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Plankton, Nekton, and Benthos</a:t>
            </a:r>
            <a:endParaRPr lang="en-US" dirty="0">
              <a:solidFill>
                <a:srgbClr val="FFFFFF"/>
              </a:solidFill>
            </a:endParaRPr>
          </a:p>
        </p:txBody>
      </p:sp>
      <p:sp>
        <p:nvSpPr>
          <p:cNvPr id="3" name="Content Placeholder 2"/>
          <p:cNvSpPr>
            <a:spLocks noGrp="1"/>
          </p:cNvSpPr>
          <p:nvPr>
            <p:ph idx="1"/>
          </p:nvPr>
        </p:nvSpPr>
        <p:spPr>
          <a:xfrm>
            <a:off x="228600" y="1711324"/>
            <a:ext cx="4648199" cy="4765675"/>
          </a:xfrm>
        </p:spPr>
        <p:txBody>
          <a:bodyPr/>
          <a:lstStyle/>
          <a:p>
            <a:pPr eaLnBrk="0" hangingPunct="0">
              <a:spcBef>
                <a:spcPct val="0"/>
              </a:spcBef>
            </a:pPr>
            <a:r>
              <a:rPr lang="en-US" sz="1800" b="1" dirty="0"/>
              <a:t>Plankton</a:t>
            </a:r>
            <a:r>
              <a:rPr lang="en-US" sz="1800" dirty="0"/>
              <a:t> are marine drifters — organisms carried along by tides and currents. </a:t>
            </a:r>
            <a:endParaRPr lang="en-US" sz="1800" dirty="0" smtClean="0"/>
          </a:p>
          <a:p>
            <a:pPr lvl="1" eaLnBrk="0" hangingPunct="0">
              <a:spcBef>
                <a:spcPct val="0"/>
              </a:spcBef>
            </a:pPr>
            <a:r>
              <a:rPr lang="en-US" sz="1600" b="0" dirty="0" smtClean="0"/>
              <a:t>The </a:t>
            </a:r>
            <a:r>
              <a:rPr lang="en-US" sz="1600" b="0" dirty="0"/>
              <a:t>most basic categories divide plankton into two groups: phytoplankton (plants) and zooplankton (animals).</a:t>
            </a:r>
          </a:p>
          <a:p>
            <a:pPr eaLnBrk="0" hangingPunct="0">
              <a:spcBef>
                <a:spcPct val="0"/>
              </a:spcBef>
            </a:pPr>
            <a:r>
              <a:rPr lang="en-US" sz="1800" b="1" dirty="0" smtClean="0"/>
              <a:t>Nekton</a:t>
            </a:r>
            <a:r>
              <a:rPr lang="en-US" sz="1800" dirty="0" smtClean="0"/>
              <a:t> </a:t>
            </a:r>
            <a:r>
              <a:rPr lang="en-US" sz="1800" dirty="0"/>
              <a:t>are the aquatic animals that are able to swim and move independently of water currents</a:t>
            </a:r>
            <a:r>
              <a:rPr lang="en-US" sz="1800" dirty="0" smtClean="0"/>
              <a:t>. </a:t>
            </a:r>
          </a:p>
          <a:p>
            <a:pPr lvl="1" eaLnBrk="0" hangingPunct="0">
              <a:spcBef>
                <a:spcPct val="0"/>
              </a:spcBef>
            </a:pPr>
            <a:r>
              <a:rPr lang="en-US" sz="1600" b="0" dirty="0" smtClean="0"/>
              <a:t>Examples include whales, fish, and squid.</a:t>
            </a:r>
          </a:p>
          <a:p>
            <a:pPr eaLnBrk="0" hangingPunct="0">
              <a:spcBef>
                <a:spcPct val="0"/>
              </a:spcBef>
            </a:pPr>
            <a:r>
              <a:rPr lang="en-US" altLang="en-US" sz="1800" b="1" dirty="0" smtClean="0">
                <a:latin typeface="Arial" panose="020B0604020202020204" pitchFamily="34" charset="0"/>
              </a:rPr>
              <a:t>Benthos</a:t>
            </a:r>
            <a:r>
              <a:rPr lang="en-US" altLang="en-US" sz="1800" dirty="0" smtClean="0">
                <a:latin typeface="Arial" panose="020B0604020202020204" pitchFamily="34" charset="0"/>
              </a:rPr>
              <a:t> </a:t>
            </a:r>
            <a:r>
              <a:rPr lang="en-US" altLang="en-US" sz="1800" dirty="0">
                <a:latin typeface="Arial" panose="020B0604020202020204" pitchFamily="34" charset="0"/>
              </a:rPr>
              <a:t>is the flora and fauna found on the bottom, or in the bottom sediments, of a sea, lake, or other body of water</a:t>
            </a:r>
            <a:r>
              <a:rPr lang="en-US" altLang="en-US" sz="1800" dirty="0" smtClean="0">
                <a:latin typeface="Arial" panose="020B0604020202020204" pitchFamily="34" charset="0"/>
              </a:rPr>
              <a:t>. </a:t>
            </a:r>
          </a:p>
          <a:p>
            <a:pPr lvl="1" eaLnBrk="0" hangingPunct="0">
              <a:spcBef>
                <a:spcPct val="0"/>
              </a:spcBef>
            </a:pPr>
            <a:r>
              <a:rPr lang="en-US" sz="1600" b="0" dirty="0" smtClean="0"/>
              <a:t>Clams</a:t>
            </a:r>
            <a:r>
              <a:rPr lang="en-US" sz="1600" b="0" dirty="0"/>
              <a:t>, worms, oysters, shrimp-like crustaceans and mussels are all examples of benthic organisms.</a:t>
            </a:r>
            <a:endParaRPr lang="en-US" altLang="en-US" sz="1600" b="0" dirty="0">
              <a:latin typeface="Arial" panose="020B0604020202020204" pitchFamily="34" charset="0"/>
            </a:endParaRPr>
          </a:p>
          <a:p>
            <a:pPr eaLnBrk="0" hangingPunct="0">
              <a:spcBef>
                <a:spcPct val="0"/>
              </a:spcBef>
            </a:pPr>
            <a:endParaRPr lang="en-US" sz="1800" dirty="0">
              <a:solidFill>
                <a:srgbClr val="000000"/>
              </a:solidFill>
            </a:endParaRPr>
          </a:p>
          <a:p>
            <a:pPr eaLnBrk="0" hangingPunct="0">
              <a:spcBef>
                <a:spcPct val="0"/>
              </a:spcBef>
            </a:pPr>
            <a:endParaRPr lang="en-US" altLang="en-US" sz="1800" dirty="0">
              <a:solidFill>
                <a:srgbClr val="000000"/>
              </a:solidFill>
              <a:latin typeface="Arial" panose="020B0604020202020204" pitchFamily="34" charset="0"/>
            </a:endParaRPr>
          </a:p>
        </p:txBody>
      </p:sp>
      <p:sp>
        <p:nvSpPr>
          <p:cNvPr id="6" name="AutoShape 2" descr="data:image/svg+xml;base64,PHN2ZyB4bWxucz0iaHR0cDovL3d3dy53My5vcmcvMjAwMC9zdmciIHhtbG5zOnhsaW5rPSJodHRwOi8vd3d3LnczLm9yZy8xOTk5L3hsaW5rIiB3aWR0aD0iMzIiIGhlaWdodD0iMzIiIHZpZXdCb3g9IjAgMCAzMiAzMiI+CiAgPGRlZnM+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CiAgICA8cGF0aCBzdHJva2U9IiM0Mjg1RjQiIHN0cm9rZS1saW5lY2FwPSJzcXVhcmUiIGQ9Ik0yNSwxMyBDMjMsMTUuMzMzMzMzMyAyMCwxNi41IDE2LDE2LjUgQzEyLDE2LjUgOSwxNS4zMzMzMzMzIDcsMTMgTDEzLDEwLjUgTDE5LDEwLjUgTDI1LDEzIFoiIG1hc2s9InVybCgjc21hbGwtdmlzZW1lLXYzLWIpIi8+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Cjwvc3ZnPgo=">
            <a:hlinkClick r:id="rId2"/>
          </p:cNvPr>
          <p:cNvSpPr>
            <a:spLocks noChangeAspect="1" noChangeArrowheads="1"/>
          </p:cNvSpPr>
          <p:nvPr/>
        </p:nvSpPr>
        <p:spPr bwMode="auto">
          <a:xfrm>
            <a:off x="155575" y="-5556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711325"/>
            <a:ext cx="3735896" cy="4139496"/>
          </a:xfrm>
          <a:prstGeom prst="rect">
            <a:avLst/>
          </a:prstGeom>
        </p:spPr>
      </p:pic>
    </p:spTree>
    <p:extLst>
      <p:ext uri="{BB962C8B-B14F-4D97-AF65-F5344CB8AC3E}">
        <p14:creationId xmlns:p14="http://schemas.microsoft.com/office/powerpoint/2010/main" val="21723942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 Food Chain</a:t>
            </a:r>
            <a:endParaRPr lang="en-US" dirty="0">
              <a:solidFill>
                <a:srgbClr val="FFFFFF"/>
              </a:solidFill>
            </a:endParaRPr>
          </a:p>
        </p:txBody>
      </p:sp>
      <p:sp>
        <p:nvSpPr>
          <p:cNvPr id="3" name="Content Placeholder 2"/>
          <p:cNvSpPr>
            <a:spLocks noGrp="1"/>
          </p:cNvSpPr>
          <p:nvPr>
            <p:ph idx="1"/>
          </p:nvPr>
        </p:nvSpPr>
        <p:spPr>
          <a:xfrm>
            <a:off x="468313" y="1268412"/>
            <a:ext cx="5399087" cy="5513387"/>
          </a:xfrm>
        </p:spPr>
        <p:txBody>
          <a:bodyPr/>
          <a:lstStyle/>
          <a:p>
            <a:r>
              <a:rPr lang="en-US" sz="1800" dirty="0"/>
              <a:t>In the sea, the plankton begin the marine food chain. </a:t>
            </a:r>
            <a:endParaRPr lang="en-US" sz="1800" dirty="0" smtClean="0"/>
          </a:p>
          <a:p>
            <a:r>
              <a:rPr lang="en-US" sz="1800" dirty="0" smtClean="0"/>
              <a:t>Microscopic </a:t>
            </a:r>
            <a:r>
              <a:rPr lang="en-US" sz="1800" dirty="0"/>
              <a:t>phytoplankton (tiny plant-like cells) use the sun’s energy to combine carbon dioxide and water to create sugar and oxygen in the process known as photosynthesis. </a:t>
            </a:r>
            <a:endParaRPr lang="en-US" sz="1800" dirty="0" smtClean="0"/>
          </a:p>
          <a:p>
            <a:r>
              <a:rPr lang="en-US" sz="1800" dirty="0"/>
              <a:t>T</a:t>
            </a:r>
            <a:r>
              <a:rPr lang="en-US" sz="1800" dirty="0" smtClean="0"/>
              <a:t>hey </a:t>
            </a:r>
            <a:r>
              <a:rPr lang="en-US" sz="1800" dirty="0"/>
              <a:t>account for about 50% of all photosynthesis on Earth. </a:t>
            </a:r>
            <a:endParaRPr lang="en-US" sz="1800" dirty="0" smtClean="0"/>
          </a:p>
          <a:p>
            <a:r>
              <a:rPr lang="en-US" sz="1800" dirty="0" smtClean="0"/>
              <a:t>The </a:t>
            </a:r>
            <a:r>
              <a:rPr lang="en-US" sz="1800" dirty="0"/>
              <a:t>phytoplankton are the food of herbivorous zooplankton (animal plankton) in turn eaten by carnivorous zooplankton. </a:t>
            </a:r>
            <a:endParaRPr lang="en-US" sz="1800" dirty="0" smtClean="0"/>
          </a:p>
          <a:p>
            <a:r>
              <a:rPr lang="en-US" sz="1800" dirty="0" smtClean="0"/>
              <a:t>Together </a:t>
            </a:r>
            <a:r>
              <a:rPr lang="en-US" sz="1800" dirty="0"/>
              <a:t>all the plankton are the food for fish, which in turn are eaten by other sea creatures such as seabirds, sharks, and seals, in their turn eaten by larger predators like killer-whales. </a:t>
            </a:r>
            <a:endParaRPr lang="en-US" sz="1800" dirty="0" smtClean="0"/>
          </a:p>
          <a:p>
            <a:r>
              <a:rPr lang="en-US" sz="1800" dirty="0" smtClean="0"/>
              <a:t>The </a:t>
            </a:r>
            <a:r>
              <a:rPr lang="en-US" sz="1800" dirty="0"/>
              <a:t>plankton are also the food source of some of the largest mammals on Earth, the baleen whales. </a:t>
            </a:r>
            <a:endParaRPr lang="en-US" sz="18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5867" y="1828800"/>
            <a:ext cx="3072384" cy="4267200"/>
          </a:xfrm>
          <a:prstGeom prst="rect">
            <a:avLst/>
          </a:prstGeom>
        </p:spPr>
      </p:pic>
    </p:spTree>
    <p:extLst>
      <p:ext uri="{BB962C8B-B14F-4D97-AF65-F5344CB8AC3E}">
        <p14:creationId xmlns:p14="http://schemas.microsoft.com/office/powerpoint/2010/main" val="3460020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8</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Do ONE of the following: </a:t>
            </a:r>
          </a:p>
          <a:p>
            <a:pPr lvl="1">
              <a:buFont typeface="+mj-lt"/>
              <a:buAutoNum type="alphaLcPeriod"/>
            </a:pPr>
            <a:r>
              <a:rPr lang="en-US" sz="1600" b="0" dirty="0"/>
              <a:t>Make a plankton net. Tow the net by a dock, wade with it, hold it in a current, or tow it from a </a:t>
            </a:r>
            <a:r>
              <a:rPr lang="en-US" sz="1600" b="0" dirty="0" smtClean="0"/>
              <a:t>rowboat. </a:t>
            </a:r>
            <a:r>
              <a:rPr lang="en-US" sz="1600" b="0" dirty="0"/>
              <a:t>Do this for about 20 minutes. Save the sample. Examine it under a microscope or high-power glass. Identify the three most common types of plankton in the sample</a:t>
            </a:r>
            <a:r>
              <a:rPr lang="en-US" sz="1600" b="0" dirty="0" smtClean="0"/>
              <a:t>.</a:t>
            </a:r>
            <a:endParaRPr lang="en-US" sz="16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3634536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Plankton Net</a:t>
            </a:r>
            <a:endParaRPr lang="en-US" dirty="0">
              <a:solidFill>
                <a:srgbClr val="FFFFFF"/>
              </a:solidFill>
            </a:endParaRPr>
          </a:p>
        </p:txBody>
      </p:sp>
      <p:sp>
        <p:nvSpPr>
          <p:cNvPr id="3" name="Content Placeholder 2"/>
          <p:cNvSpPr>
            <a:spLocks noGrp="1"/>
          </p:cNvSpPr>
          <p:nvPr>
            <p:ph idx="1"/>
          </p:nvPr>
        </p:nvSpPr>
        <p:spPr>
          <a:xfrm>
            <a:off x="468313" y="1828800"/>
            <a:ext cx="3494087" cy="4571999"/>
          </a:xfrm>
        </p:spPr>
        <p:txBody>
          <a:bodyPr/>
          <a:lstStyle/>
          <a:p>
            <a:r>
              <a:rPr lang="en-US" sz="1800" b="1" dirty="0"/>
              <a:t>Materials:</a:t>
            </a:r>
          </a:p>
          <a:p>
            <a:r>
              <a:rPr lang="en-US" sz="1800" dirty="0" smtClean="0"/>
              <a:t>One </a:t>
            </a:r>
            <a:r>
              <a:rPr lang="en-US" sz="1800" dirty="0"/>
              <a:t>two‐liter soda bottle with cap</a:t>
            </a:r>
          </a:p>
          <a:p>
            <a:r>
              <a:rPr lang="en-US" sz="1800" dirty="0" smtClean="0"/>
              <a:t>One </a:t>
            </a:r>
            <a:r>
              <a:rPr lang="en-US" sz="1800" dirty="0"/>
              <a:t>Nylon knee high stocking</a:t>
            </a:r>
          </a:p>
          <a:p>
            <a:r>
              <a:rPr lang="en-US" sz="1800" dirty="0" smtClean="0"/>
              <a:t>Nylon </a:t>
            </a:r>
            <a:r>
              <a:rPr lang="en-US" sz="1800" dirty="0"/>
              <a:t>or other heavy‐duty string (about 9 feet)</a:t>
            </a:r>
          </a:p>
          <a:p>
            <a:r>
              <a:rPr lang="en-US" sz="1800" dirty="0" smtClean="0"/>
              <a:t>Duct </a:t>
            </a:r>
            <a:r>
              <a:rPr lang="en-US" sz="1800" dirty="0"/>
              <a:t>Tape</a:t>
            </a:r>
          </a:p>
          <a:p>
            <a:r>
              <a:rPr lang="en-US" sz="1800" dirty="0" smtClean="0"/>
              <a:t>Scissors</a:t>
            </a:r>
            <a:endParaRPr lang="en-US" sz="1800" dirty="0"/>
          </a:p>
          <a:p>
            <a:r>
              <a:rPr lang="en-US" sz="1800" dirty="0" smtClean="0"/>
              <a:t>Hole </a:t>
            </a:r>
            <a:r>
              <a:rPr lang="en-US" sz="1800" dirty="0"/>
              <a:t>Puncher</a:t>
            </a:r>
          </a:p>
          <a:p>
            <a:r>
              <a:rPr lang="en-US" sz="1800" dirty="0" smtClean="0"/>
              <a:t>Small </a:t>
            </a:r>
            <a:r>
              <a:rPr lang="en-US" sz="1800" dirty="0"/>
              <a:t>Collection jar (baby food jars are fine)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828800"/>
            <a:ext cx="4800600" cy="2560320"/>
          </a:xfrm>
          <a:prstGeom prst="rect">
            <a:avLst/>
          </a:prstGeom>
        </p:spPr>
      </p:pic>
    </p:spTree>
    <p:extLst>
      <p:ext uri="{BB962C8B-B14F-4D97-AF65-F5344CB8AC3E}">
        <p14:creationId xmlns:p14="http://schemas.microsoft.com/office/powerpoint/2010/main" val="2046542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Plankton Net</a:t>
            </a:r>
            <a:endParaRPr lang="en-US" dirty="0"/>
          </a:p>
        </p:txBody>
      </p:sp>
      <p:sp>
        <p:nvSpPr>
          <p:cNvPr id="3" name="Content Placeholder 2"/>
          <p:cNvSpPr>
            <a:spLocks noGrp="1"/>
          </p:cNvSpPr>
          <p:nvPr>
            <p:ph idx="1"/>
          </p:nvPr>
        </p:nvSpPr>
        <p:spPr>
          <a:xfrm>
            <a:off x="468313" y="1268412"/>
            <a:ext cx="6313487" cy="5437187"/>
          </a:xfrm>
        </p:spPr>
        <p:txBody>
          <a:bodyPr/>
          <a:lstStyle/>
          <a:p>
            <a:pPr marL="0" indent="0">
              <a:buNone/>
            </a:pPr>
            <a:r>
              <a:rPr lang="en-US" sz="1800" b="1" dirty="0"/>
              <a:t>Materials:</a:t>
            </a:r>
          </a:p>
          <a:p>
            <a:r>
              <a:rPr lang="en-US" sz="1600" dirty="0"/>
              <a:t>One two‐liter soda bottle with cap</a:t>
            </a:r>
          </a:p>
          <a:p>
            <a:r>
              <a:rPr lang="en-US" sz="1600" dirty="0"/>
              <a:t>One Nylon knee high stocking</a:t>
            </a:r>
          </a:p>
          <a:p>
            <a:r>
              <a:rPr lang="en-US" sz="1600" dirty="0"/>
              <a:t>Nylon or other heavy‐duty string (about 9 feet)</a:t>
            </a:r>
          </a:p>
          <a:p>
            <a:r>
              <a:rPr lang="en-US" sz="1600" dirty="0"/>
              <a:t>Duct Tape</a:t>
            </a:r>
          </a:p>
          <a:p>
            <a:r>
              <a:rPr lang="en-US" sz="1600" dirty="0"/>
              <a:t>Scissors</a:t>
            </a:r>
          </a:p>
          <a:p>
            <a:r>
              <a:rPr lang="en-US" sz="1600" dirty="0"/>
              <a:t>Hole Puncher</a:t>
            </a:r>
          </a:p>
          <a:p>
            <a:r>
              <a:rPr lang="en-US" sz="1600" dirty="0"/>
              <a:t>Small Collection jar (baby food jars are fine)</a:t>
            </a:r>
          </a:p>
          <a:p>
            <a:pPr marL="0" indent="0">
              <a:buNone/>
            </a:pPr>
            <a:r>
              <a:rPr lang="en-US" sz="1600" b="1" dirty="0" smtClean="0"/>
              <a:t>Directions:</a:t>
            </a:r>
          </a:p>
          <a:p>
            <a:pPr marL="228600" indent="-228600">
              <a:buFont typeface="+mj-lt"/>
              <a:buAutoNum type="arabicPeriod"/>
            </a:pPr>
            <a:r>
              <a:rPr lang="en-US" sz="1600" dirty="0" smtClean="0"/>
              <a:t>Remove </a:t>
            </a:r>
            <a:r>
              <a:rPr lang="en-US" sz="1600" dirty="0"/>
              <a:t>cap from soda bottle and set aside and flatten out soda bottle as much as possible.</a:t>
            </a:r>
          </a:p>
          <a:p>
            <a:pPr marL="228600" indent="-228600">
              <a:buFont typeface="+mj-lt"/>
              <a:buAutoNum type="arabicPeriod"/>
            </a:pPr>
            <a:r>
              <a:rPr lang="en-US" sz="1600" dirty="0" smtClean="0"/>
              <a:t>Cut </a:t>
            </a:r>
            <a:r>
              <a:rPr lang="en-US" sz="1600" dirty="0"/>
              <a:t>the soda bottle at 2 places to have 3 separate parts. </a:t>
            </a:r>
            <a:r>
              <a:rPr lang="en-US" sz="1600" b="1" dirty="0"/>
              <a:t>(see figure 1)</a:t>
            </a:r>
          </a:p>
          <a:p>
            <a:pPr marL="685800" lvl="1" indent="-228600">
              <a:buFont typeface="+mj-lt"/>
              <a:buAutoNum type="arabicPeriod"/>
            </a:pPr>
            <a:r>
              <a:rPr lang="en-US" sz="1400" b="0" dirty="0" smtClean="0"/>
              <a:t>The </a:t>
            </a:r>
            <a:r>
              <a:rPr lang="en-US" sz="1400" b="0" dirty="0"/>
              <a:t>first cut should be made about 3 inches down from the neck of the bottle.</a:t>
            </a:r>
          </a:p>
          <a:p>
            <a:pPr marL="685800" lvl="1" indent="-228600">
              <a:buFont typeface="+mj-lt"/>
              <a:buAutoNum type="arabicPeriod"/>
            </a:pPr>
            <a:r>
              <a:rPr lang="en-US" sz="1400" b="0" dirty="0" smtClean="0"/>
              <a:t>The </a:t>
            </a:r>
            <a:r>
              <a:rPr lang="en-US" sz="1400" b="0" dirty="0"/>
              <a:t>second should be made about 4 inches down from the first cut.</a:t>
            </a:r>
          </a:p>
          <a:p>
            <a:pPr marL="685800" lvl="1" indent="-228600">
              <a:buFont typeface="+mj-lt"/>
              <a:buAutoNum type="arabicPeriod"/>
            </a:pPr>
            <a:r>
              <a:rPr lang="en-US" sz="1400" b="0" dirty="0" smtClean="0"/>
              <a:t>Recycle </a:t>
            </a:r>
            <a:r>
              <a:rPr lang="en-US" sz="1400" b="0" dirty="0"/>
              <a:t>the bottom part of the bottle.</a:t>
            </a:r>
          </a:p>
          <a:p>
            <a:pPr marL="228600" indent="-228600">
              <a:buFont typeface="+mj-lt"/>
              <a:buAutoNum type="arabicPeriod"/>
            </a:pPr>
            <a:r>
              <a:rPr lang="en-US" sz="1600" dirty="0" smtClean="0"/>
              <a:t>Cut </a:t>
            </a:r>
            <a:r>
              <a:rPr lang="en-US" sz="1600" dirty="0"/>
              <a:t>small hole at toe of nylon stocking</a:t>
            </a:r>
            <a:r>
              <a:rPr lang="en-US" sz="1600" dirty="0" smtClean="0"/>
              <a:t>.</a:t>
            </a:r>
            <a:endParaRPr lang="en-US" sz="1600"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6260042" y="1981200"/>
            <a:ext cx="2883958" cy="3810000"/>
          </a:xfrm>
          <a:prstGeom prst="rect">
            <a:avLst/>
          </a:prstGeom>
        </p:spPr>
      </p:pic>
    </p:spTree>
    <p:extLst>
      <p:ext uri="{BB962C8B-B14F-4D97-AF65-F5344CB8AC3E}">
        <p14:creationId xmlns:p14="http://schemas.microsoft.com/office/powerpoint/2010/main" val="331352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Plankton Net</a:t>
            </a:r>
            <a:endParaRPr lang="en-US" dirty="0"/>
          </a:p>
        </p:txBody>
      </p:sp>
      <p:sp>
        <p:nvSpPr>
          <p:cNvPr id="3" name="Content Placeholder 2"/>
          <p:cNvSpPr>
            <a:spLocks noGrp="1"/>
          </p:cNvSpPr>
          <p:nvPr>
            <p:ph idx="1"/>
          </p:nvPr>
        </p:nvSpPr>
        <p:spPr>
          <a:xfrm>
            <a:off x="468313" y="1268412"/>
            <a:ext cx="4408487" cy="5513387"/>
          </a:xfrm>
        </p:spPr>
        <p:txBody>
          <a:bodyPr/>
          <a:lstStyle/>
          <a:p>
            <a:pPr>
              <a:buFont typeface="+mj-lt"/>
              <a:buAutoNum type="arabicPeriod" startAt="3"/>
            </a:pPr>
            <a:r>
              <a:rPr lang="en-US" sz="1600" dirty="0" smtClean="0"/>
              <a:t>Slide </a:t>
            </a:r>
            <a:r>
              <a:rPr lang="en-US" sz="1600" dirty="0"/>
              <a:t>top portion of bottle through stocking so neck of bottle is sticking through hole in toe. Pull </a:t>
            </a:r>
            <a:r>
              <a:rPr lang="en-US" sz="1600" dirty="0" smtClean="0"/>
              <a:t>till snug </a:t>
            </a:r>
            <a:r>
              <a:rPr lang="en-US" sz="1600" dirty="0"/>
              <a:t>then tape in place. Attach middle of bottle to other end of stocking. </a:t>
            </a:r>
            <a:r>
              <a:rPr lang="en-US" sz="1600" b="1" dirty="0"/>
              <a:t>(see figure 2)</a:t>
            </a:r>
          </a:p>
          <a:p>
            <a:pPr>
              <a:buFont typeface="+mj-lt"/>
              <a:buAutoNum type="arabicPeriod" startAt="3"/>
            </a:pPr>
            <a:r>
              <a:rPr lang="en-US" sz="1600" dirty="0" smtClean="0"/>
              <a:t>Punch </a:t>
            </a:r>
            <a:r>
              <a:rPr lang="en-US" sz="1600" dirty="0"/>
              <a:t>3 holes evenly spaced apart around the open end (the end not attached to the </a:t>
            </a:r>
            <a:r>
              <a:rPr lang="en-US" sz="1600" dirty="0" smtClean="0"/>
              <a:t>nylon stocking</a:t>
            </a:r>
            <a:r>
              <a:rPr lang="en-US" sz="1600" dirty="0"/>
              <a:t>) of the middle portion of the soda bottle. </a:t>
            </a:r>
            <a:r>
              <a:rPr lang="en-US" sz="1600" b="1" dirty="0"/>
              <a:t>(see figure 2)</a:t>
            </a:r>
          </a:p>
          <a:p>
            <a:pPr>
              <a:buFont typeface="+mj-lt"/>
              <a:buAutoNum type="arabicPeriod" startAt="3"/>
            </a:pPr>
            <a:r>
              <a:rPr lang="en-US" sz="1600" dirty="0" smtClean="0"/>
              <a:t>Cut </a:t>
            </a:r>
            <a:r>
              <a:rPr lang="en-US" sz="1600" dirty="0"/>
              <a:t>string into 3 three‐foot pieces; attach each string to a hole.</a:t>
            </a:r>
          </a:p>
          <a:p>
            <a:pPr>
              <a:buFont typeface="+mj-lt"/>
              <a:buAutoNum type="arabicPeriod" startAt="3"/>
            </a:pPr>
            <a:r>
              <a:rPr lang="en-US" sz="1600" dirty="0" smtClean="0"/>
              <a:t>Tie </a:t>
            </a:r>
            <a:r>
              <a:rPr lang="en-US" sz="1600" dirty="0"/>
              <a:t>the 3 pieces of string together at the end to make a tow line. </a:t>
            </a:r>
            <a:r>
              <a:rPr lang="en-US" sz="1600" b="1" dirty="0"/>
              <a:t>(see figure 2)</a:t>
            </a:r>
          </a:p>
          <a:p>
            <a:pPr>
              <a:buFont typeface="+mj-lt"/>
              <a:buAutoNum type="arabicPeriod" startAt="3"/>
            </a:pPr>
            <a:r>
              <a:rPr lang="en-US" sz="1600" dirty="0" smtClean="0"/>
              <a:t>Replace </a:t>
            </a:r>
            <a:r>
              <a:rPr lang="en-US" sz="1600" dirty="0"/>
              <a:t>cap onto neck of your new plankton net</a:t>
            </a:r>
            <a:r>
              <a:rPr lang="en-US" sz="1600" dirty="0" smtClean="0"/>
              <a:t>.</a:t>
            </a:r>
            <a:endParaRPr lang="en-US" sz="1600" dirty="0"/>
          </a:p>
        </p:txBody>
      </p:sp>
      <p:pic>
        <p:nvPicPr>
          <p:cNvPr id="4" name="Picture 3"/>
          <p:cNvPicPr>
            <a:picLocks noChangeAspect="1"/>
          </p:cNvPicPr>
          <p:nvPr/>
        </p:nvPicPr>
        <p:blipFill>
          <a:blip r:embed="rId2"/>
          <a:stretch>
            <a:fillRect/>
          </a:stretch>
        </p:blipFill>
        <p:spPr>
          <a:xfrm>
            <a:off x="4876800" y="1828800"/>
            <a:ext cx="4238625" cy="2524125"/>
          </a:xfrm>
          <a:prstGeom prst="rect">
            <a:avLst/>
          </a:prstGeom>
        </p:spPr>
      </p:pic>
    </p:spTree>
    <p:extLst>
      <p:ext uri="{BB962C8B-B14F-4D97-AF65-F5344CB8AC3E}">
        <p14:creationId xmlns:p14="http://schemas.microsoft.com/office/powerpoint/2010/main" val="3716057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Plankton Net</a:t>
            </a:r>
            <a:endParaRPr lang="en-US" dirty="0"/>
          </a:p>
        </p:txBody>
      </p:sp>
      <p:sp>
        <p:nvSpPr>
          <p:cNvPr id="3" name="Content Placeholder 2"/>
          <p:cNvSpPr>
            <a:spLocks noGrp="1"/>
          </p:cNvSpPr>
          <p:nvPr>
            <p:ph idx="1"/>
          </p:nvPr>
        </p:nvSpPr>
        <p:spPr>
          <a:xfrm>
            <a:off x="457200" y="4038600"/>
            <a:ext cx="8370887" cy="2735263"/>
          </a:xfrm>
        </p:spPr>
        <p:txBody>
          <a:bodyPr/>
          <a:lstStyle/>
          <a:p>
            <a:pPr>
              <a:buFont typeface="+mj-lt"/>
              <a:buAutoNum type="arabicPeriod" startAt="8"/>
            </a:pPr>
            <a:r>
              <a:rPr lang="en-US" sz="1600" dirty="0" smtClean="0"/>
              <a:t>Wade </a:t>
            </a:r>
            <a:r>
              <a:rPr lang="en-US" sz="1600" dirty="0"/>
              <a:t>through water with open end of the plankton net moving through the surface water, </a:t>
            </a:r>
            <a:r>
              <a:rPr lang="en-US" sz="1600" dirty="0" smtClean="0"/>
              <a:t>be careful </a:t>
            </a:r>
            <a:r>
              <a:rPr lang="en-US" sz="1600" b="1" dirty="0"/>
              <a:t>NOT </a:t>
            </a:r>
            <a:r>
              <a:rPr lang="en-US" sz="1600" dirty="0"/>
              <a:t>to drag on the bottom of the seafloor and fill with sand. Plankton will collect on </a:t>
            </a:r>
            <a:r>
              <a:rPr lang="en-US" sz="1600" dirty="0" smtClean="0"/>
              <a:t>the nylon </a:t>
            </a:r>
            <a:r>
              <a:rPr lang="en-US" sz="1600" dirty="0"/>
              <a:t>stocking of your plankton net; squeeze down while in the water to collect into capped neck </a:t>
            </a:r>
            <a:r>
              <a:rPr lang="en-US" sz="1600" dirty="0" smtClean="0"/>
              <a:t>of the </a:t>
            </a:r>
            <a:r>
              <a:rPr lang="en-US" sz="1600" dirty="0"/>
              <a:t>bottle.</a:t>
            </a:r>
          </a:p>
          <a:p>
            <a:pPr>
              <a:buFont typeface="+mj-lt"/>
              <a:buAutoNum type="arabicPeriod" startAt="8"/>
            </a:pPr>
            <a:r>
              <a:rPr lang="en-US" sz="1600" dirty="0" smtClean="0"/>
              <a:t>Remove </a:t>
            </a:r>
            <a:r>
              <a:rPr lang="en-US" sz="1600" dirty="0"/>
              <a:t>cap to pour collected </a:t>
            </a:r>
            <a:r>
              <a:rPr lang="en-US" sz="1600" dirty="0" smtClean="0"/>
              <a:t>sample into </a:t>
            </a:r>
            <a:r>
              <a:rPr lang="en-US" sz="1600" dirty="0"/>
              <a:t>collection jar</a:t>
            </a:r>
            <a:r>
              <a:rPr lang="en-US" sz="1600" dirty="0" smtClean="0"/>
              <a:t>.</a:t>
            </a:r>
          </a:p>
          <a:p>
            <a:pPr>
              <a:buFont typeface="+mj-lt"/>
              <a:buAutoNum type="arabicPeriod" startAt="8"/>
            </a:pPr>
            <a:r>
              <a:rPr lang="en-US" sz="1600" dirty="0"/>
              <a:t>Since plankton are microscopic, you likely won’t be able to check out their details, like antennae or body shape, without the aid of a microscope. But you probably will find some other microorganisms within your net that you will be able to see easily </a:t>
            </a:r>
            <a:r>
              <a:rPr lang="en-US" sz="1600" dirty="0" smtClean="0"/>
              <a:t>without a </a:t>
            </a:r>
            <a:r>
              <a:rPr lang="en-US" sz="1600" dirty="0"/>
              <a:t>microscope. Use a magnifying glass </a:t>
            </a:r>
            <a:r>
              <a:rPr lang="en-US" sz="1600" dirty="0" smtClean="0"/>
              <a:t>or your cellphone camera to </a:t>
            </a:r>
            <a:r>
              <a:rPr lang="en-US" sz="1600" dirty="0"/>
              <a:t>check out what you’ve found.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943" y="1243542"/>
            <a:ext cx="5105400" cy="2552700"/>
          </a:xfrm>
          <a:prstGeom prst="rect">
            <a:avLst/>
          </a:prstGeom>
        </p:spPr>
      </p:pic>
    </p:spTree>
    <p:extLst>
      <p:ext uri="{BB962C8B-B14F-4D97-AF65-F5344CB8AC3E}">
        <p14:creationId xmlns:p14="http://schemas.microsoft.com/office/powerpoint/2010/main" val="3107762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1</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5067449" cy="4897437"/>
          </a:xfrm>
        </p:spPr>
        <p:txBody>
          <a:bodyPr/>
          <a:lstStyle/>
          <a:p>
            <a:pPr marL="0" indent="0">
              <a:buNone/>
            </a:pPr>
            <a:r>
              <a:rPr lang="en-US" sz="2400" dirty="0"/>
              <a:t>Name four branches of oceanography. Describe at least five reasons why it is important for people to learn about the oceans.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700213"/>
            <a:ext cx="2894243" cy="45720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8</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Do ONE of the following: </a:t>
            </a:r>
          </a:p>
          <a:p>
            <a:pPr marL="800100" lvl="1" indent="-342900">
              <a:buFont typeface="+mj-lt"/>
              <a:buAutoNum type="alphaLcPeriod" startAt="2"/>
            </a:pPr>
            <a:r>
              <a:rPr lang="en-US" sz="1600" b="0" dirty="0" smtClean="0"/>
              <a:t>Make </a:t>
            </a:r>
            <a:r>
              <a:rPr lang="en-US" sz="1600" b="0" dirty="0"/>
              <a:t>a series of models (clay or plaster and wood) of a volcanic island. Show the growth of an atoll from a fringing reef through a barrier reef. Describe the Darwinian theory of coral reef formation</a:t>
            </a:r>
            <a:r>
              <a:rPr lang="en-US" sz="1600" b="0" dirty="0" smtClean="0"/>
              <a:t>.</a:t>
            </a:r>
            <a:endParaRPr lang="en-US" sz="16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1529209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Reef Formation</a:t>
            </a:r>
            <a:endParaRPr lang="en-US" dirty="0">
              <a:solidFill>
                <a:srgbClr val="FFFFFF"/>
              </a:solidFill>
            </a:endParaRPr>
          </a:p>
        </p:txBody>
      </p:sp>
      <p:sp>
        <p:nvSpPr>
          <p:cNvPr id="3" name="Content Placeholder 2"/>
          <p:cNvSpPr>
            <a:spLocks noGrp="1"/>
          </p:cNvSpPr>
          <p:nvPr>
            <p:ph idx="1"/>
          </p:nvPr>
        </p:nvSpPr>
        <p:spPr>
          <a:xfrm>
            <a:off x="468312" y="3962399"/>
            <a:ext cx="7475537" cy="2201863"/>
          </a:xfrm>
        </p:spPr>
        <p:txBody>
          <a:bodyPr/>
          <a:lstStyle/>
          <a:p>
            <a:r>
              <a:rPr lang="en-US" sz="1800" dirty="0"/>
              <a:t>Darwin noticed that both fringing and barrier reefs tended to surround volcanic islands, and he reasoned reefs initially formed on the fringe of volcanic islands. </a:t>
            </a:r>
            <a:endParaRPr lang="en-US" sz="1800" dirty="0" smtClean="0"/>
          </a:p>
          <a:p>
            <a:r>
              <a:rPr lang="en-US" sz="1800" dirty="0" smtClean="0"/>
              <a:t>When </a:t>
            </a:r>
            <a:r>
              <a:rPr lang="en-US" sz="1800" dirty="0"/>
              <a:t>the volcano died and slowly sank back into the ocean, </a:t>
            </a:r>
            <a:r>
              <a:rPr lang="en-US" sz="1800" dirty="0" smtClean="0"/>
              <a:t>the coral </a:t>
            </a:r>
            <a:r>
              <a:rPr lang="en-US" sz="1800" dirty="0"/>
              <a:t>reef remained </a:t>
            </a:r>
            <a:r>
              <a:rPr lang="en-US" sz="1800" dirty="0" smtClean="0"/>
              <a:t>and growth kept pace with the change in relative sea level, </a:t>
            </a:r>
            <a:r>
              <a:rPr lang="en-US" sz="1800" dirty="0"/>
              <a:t>first becoming a separated barrier reef and eventually, after the volcano sank entirely, an atoll</a:t>
            </a:r>
            <a:r>
              <a:rPr lang="en-US" sz="1800" dirty="0" smtClean="0"/>
              <a:t>.</a:t>
            </a:r>
            <a:r>
              <a:rPr lang="en-US" sz="1800"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 y="1521453"/>
            <a:ext cx="7239000" cy="2231397"/>
          </a:xfrm>
          <a:prstGeom prst="rect">
            <a:avLst/>
          </a:prstGeom>
        </p:spPr>
      </p:pic>
    </p:spTree>
    <p:extLst>
      <p:ext uri="{BB962C8B-B14F-4D97-AF65-F5344CB8AC3E}">
        <p14:creationId xmlns:p14="http://schemas.microsoft.com/office/powerpoint/2010/main" val="194053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8</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Do ONE of the following: </a:t>
            </a:r>
          </a:p>
          <a:p>
            <a:pPr marL="800100" lvl="1" indent="-342900">
              <a:buFont typeface="+mj-lt"/>
              <a:buAutoNum type="alphaLcPeriod" startAt="3"/>
            </a:pPr>
            <a:r>
              <a:rPr lang="en-US" sz="1600" b="0" dirty="0" smtClean="0"/>
              <a:t>Measure </a:t>
            </a:r>
            <a:r>
              <a:rPr lang="en-US" sz="1600" b="0" dirty="0"/>
              <a:t>the water temperature at the surface, midwater, and bottom of a body of water four times daily for five consecutive days. You may measure depth with a rock tied to a line. Make a Secchi disk to measure turbidity (how much suspended sedimentation is in the water). Measure the air temperature. Note the cloud cover and roughness of the water. Show your findings (air and water temperature, turbidity) on a graph. Tell how the water temperature changes with air temperature</a:t>
            </a:r>
            <a:r>
              <a:rPr lang="en-US" sz="1600" b="0" dirty="0" smtClean="0"/>
              <a:t>.</a:t>
            </a:r>
            <a:endParaRPr lang="en-US" sz="16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1023598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142999"/>
            <a:ext cx="4724400" cy="5595039"/>
          </a:xfrm>
          <a:prstGeom prst="rect">
            <a:avLst/>
          </a:prstGeom>
        </p:spPr>
      </p:pic>
      <p:sp>
        <p:nvSpPr>
          <p:cNvPr id="2" name="Title 1"/>
          <p:cNvSpPr>
            <a:spLocks noGrp="1"/>
          </p:cNvSpPr>
          <p:nvPr>
            <p:ph type="title"/>
          </p:nvPr>
        </p:nvSpPr>
        <p:spPr/>
        <p:txBody>
          <a:bodyPr/>
          <a:lstStyle/>
          <a:p>
            <a:r>
              <a:rPr lang="en-US" dirty="0" smtClean="0">
                <a:solidFill>
                  <a:srgbClr val="FFFFFF"/>
                </a:solidFill>
              </a:rPr>
              <a:t>Oceanographic Log Sheet</a:t>
            </a:r>
            <a:endParaRPr lang="en-US" dirty="0">
              <a:solidFill>
                <a:srgbClr val="FFFFFF"/>
              </a:solidFill>
            </a:endParaRPr>
          </a:p>
        </p:txBody>
      </p:sp>
      <p:sp>
        <p:nvSpPr>
          <p:cNvPr id="3" name="Content Placeholder 2"/>
          <p:cNvSpPr>
            <a:spLocks noGrp="1"/>
          </p:cNvSpPr>
          <p:nvPr>
            <p:ph idx="1"/>
          </p:nvPr>
        </p:nvSpPr>
        <p:spPr>
          <a:xfrm>
            <a:off x="4419600" y="1752600"/>
            <a:ext cx="4267200" cy="4411662"/>
          </a:xfrm>
        </p:spPr>
        <p:txBody>
          <a:bodyPr/>
          <a:lstStyle/>
          <a:p>
            <a:r>
              <a:rPr lang="en-US" sz="2000" dirty="0" smtClean="0"/>
              <a:t>Download and print out the Oceanographic Log </a:t>
            </a:r>
            <a:r>
              <a:rPr lang="en-US" sz="2000" dirty="0" smtClean="0"/>
              <a:t>Sheet and graph paper.</a:t>
            </a:r>
            <a:endParaRPr lang="en-US" sz="2000" dirty="0"/>
          </a:p>
        </p:txBody>
      </p:sp>
    </p:spTree>
    <p:extLst>
      <p:ext uri="{BB962C8B-B14F-4D97-AF65-F5344CB8AC3E}">
        <p14:creationId xmlns:p14="http://schemas.microsoft.com/office/powerpoint/2010/main" val="3788942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Measure Water Depth</a:t>
            </a:r>
            <a:endParaRPr lang="en-US" dirty="0">
              <a:solidFill>
                <a:srgbClr val="FFFFFF"/>
              </a:solidFill>
            </a:endParaRPr>
          </a:p>
        </p:txBody>
      </p:sp>
      <p:sp>
        <p:nvSpPr>
          <p:cNvPr id="3" name="Content Placeholder 2"/>
          <p:cNvSpPr>
            <a:spLocks noGrp="1"/>
          </p:cNvSpPr>
          <p:nvPr>
            <p:ph idx="1"/>
          </p:nvPr>
        </p:nvSpPr>
        <p:spPr>
          <a:xfrm>
            <a:off x="468313" y="1600200"/>
            <a:ext cx="5399087" cy="5257799"/>
          </a:xfrm>
        </p:spPr>
        <p:txBody>
          <a:bodyPr/>
          <a:lstStyle/>
          <a:p>
            <a:r>
              <a:rPr lang="en-US" sz="2000" b="1" dirty="0" smtClean="0"/>
              <a:t>Materials Needed:</a:t>
            </a:r>
          </a:p>
          <a:p>
            <a:pPr lvl="1"/>
            <a:r>
              <a:rPr lang="en-US" sz="1600" b="0" dirty="0" smtClean="0"/>
              <a:t>Nylon line</a:t>
            </a:r>
          </a:p>
          <a:p>
            <a:pPr lvl="1"/>
            <a:r>
              <a:rPr lang="en-US" sz="1600" b="0" dirty="0" smtClean="0"/>
              <a:t>Rock or weight</a:t>
            </a:r>
          </a:p>
          <a:p>
            <a:pPr lvl="1"/>
            <a:r>
              <a:rPr lang="en-US" sz="1600" b="0" dirty="0" smtClean="0"/>
              <a:t>Indelible pen or clothespin</a:t>
            </a:r>
          </a:p>
          <a:p>
            <a:pPr lvl="1"/>
            <a:r>
              <a:rPr lang="en-US" sz="1600" b="0" dirty="0" smtClean="0"/>
              <a:t>Tape measure</a:t>
            </a:r>
            <a:endParaRPr lang="en-US" sz="1600" b="0" dirty="0"/>
          </a:p>
          <a:p>
            <a:r>
              <a:rPr lang="en-US" sz="2000" dirty="0" smtClean="0"/>
              <a:t>To find the depth of the water, tie a rock or weight to a nylon line and drop it in.</a:t>
            </a:r>
          </a:p>
          <a:p>
            <a:r>
              <a:rPr lang="en-US" sz="2000" dirty="0" smtClean="0"/>
              <a:t>When the rock or weight touches the bottom, mark the line with an indelible pen (or pin a clothespin to it) at the surface.</a:t>
            </a:r>
          </a:p>
          <a:p>
            <a:r>
              <a:rPr lang="en-US" sz="2000" dirty="0" smtClean="0"/>
              <a:t>Pull up the rock or weight and measure the depth from the rock to the mark.</a:t>
            </a:r>
          </a:p>
          <a:p>
            <a:r>
              <a:rPr lang="en-US" sz="2000" dirty="0" smtClean="0"/>
              <a:t>You can now determine where to take the different water temperature measurements.</a:t>
            </a:r>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500" r="12500"/>
          <a:stretch/>
        </p:blipFill>
        <p:spPr>
          <a:xfrm>
            <a:off x="6096000" y="1752600"/>
            <a:ext cx="2844800" cy="2133600"/>
          </a:xfrm>
          <a:prstGeom prst="rect">
            <a:avLst/>
          </a:prstGeom>
        </p:spPr>
      </p:pic>
    </p:spTree>
    <p:extLst>
      <p:ext uri="{BB962C8B-B14F-4D97-AF65-F5344CB8AC3E}">
        <p14:creationId xmlns:p14="http://schemas.microsoft.com/office/powerpoint/2010/main" val="23051959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Measuring Water Temperature</a:t>
            </a:r>
            <a:endParaRPr lang="en-US" dirty="0">
              <a:solidFill>
                <a:srgbClr val="FFFFFF"/>
              </a:solidFill>
            </a:endParaRPr>
          </a:p>
        </p:txBody>
      </p:sp>
      <p:sp>
        <p:nvSpPr>
          <p:cNvPr id="3" name="Content Placeholder 2"/>
          <p:cNvSpPr>
            <a:spLocks noGrp="1"/>
          </p:cNvSpPr>
          <p:nvPr>
            <p:ph idx="1"/>
          </p:nvPr>
        </p:nvSpPr>
        <p:spPr>
          <a:xfrm>
            <a:off x="468313" y="1268412"/>
            <a:ext cx="5780087" cy="5208587"/>
          </a:xfrm>
        </p:spPr>
        <p:txBody>
          <a:bodyPr/>
          <a:lstStyle/>
          <a:p>
            <a:r>
              <a:rPr lang="en-US" sz="1800" b="1" dirty="0" smtClean="0"/>
              <a:t>Materials Needed:</a:t>
            </a:r>
          </a:p>
          <a:p>
            <a:pPr lvl="1"/>
            <a:r>
              <a:rPr lang="en-US" sz="1600" b="0" dirty="0" smtClean="0"/>
              <a:t>Thermometer</a:t>
            </a:r>
          </a:p>
          <a:p>
            <a:pPr lvl="1"/>
            <a:r>
              <a:rPr lang="en-US" sz="1600" b="0" dirty="0" smtClean="0"/>
              <a:t>Nylon line</a:t>
            </a:r>
          </a:p>
          <a:p>
            <a:pPr lvl="1"/>
            <a:r>
              <a:rPr lang="en-US" sz="1600" b="0" dirty="0" smtClean="0"/>
              <a:t>Weight</a:t>
            </a:r>
          </a:p>
          <a:p>
            <a:r>
              <a:rPr lang="en-US" sz="1800" dirty="0" smtClean="0"/>
              <a:t>Use </a:t>
            </a:r>
            <a:r>
              <a:rPr lang="en-US" sz="1800" dirty="0"/>
              <a:t>a thermometer to measure the surface water temperature of the pond. </a:t>
            </a:r>
            <a:endParaRPr lang="en-US" sz="1800" dirty="0" smtClean="0"/>
          </a:p>
          <a:p>
            <a:r>
              <a:rPr lang="en-US" sz="1800" dirty="0" smtClean="0"/>
              <a:t>The </a:t>
            </a:r>
            <a:r>
              <a:rPr lang="en-US" sz="1800" dirty="0"/>
              <a:t>water temperature at </a:t>
            </a:r>
            <a:r>
              <a:rPr lang="en-US" sz="1800" dirty="0" smtClean="0"/>
              <a:t>midwater and the </a:t>
            </a:r>
            <a:r>
              <a:rPr lang="en-US" sz="1800" dirty="0"/>
              <a:t>deepest part of </a:t>
            </a:r>
            <a:r>
              <a:rPr lang="en-US" sz="1800" dirty="0" smtClean="0"/>
              <a:t>a body of water can </a:t>
            </a:r>
            <a:r>
              <a:rPr lang="en-US" sz="1800" dirty="0"/>
              <a:t>be measured using a thermometer attached to a weighted rope. </a:t>
            </a:r>
            <a:endParaRPr lang="en-US" sz="1800" dirty="0" smtClean="0"/>
          </a:p>
          <a:p>
            <a:r>
              <a:rPr lang="en-US" sz="1800" dirty="0" smtClean="0"/>
              <a:t>Lower </a:t>
            </a:r>
            <a:r>
              <a:rPr lang="en-US" sz="1800" dirty="0"/>
              <a:t>the device </a:t>
            </a:r>
            <a:r>
              <a:rPr lang="en-US" sz="1800" dirty="0" smtClean="0"/>
              <a:t>to the correct depth and </a:t>
            </a:r>
            <a:r>
              <a:rPr lang="en-US" sz="1800" dirty="0"/>
              <a:t>leave it suspended there for approximately 5 minutes. </a:t>
            </a:r>
            <a:endParaRPr lang="en-US" sz="1800" dirty="0" smtClean="0"/>
          </a:p>
          <a:p>
            <a:r>
              <a:rPr lang="en-US" sz="1800" dirty="0" smtClean="0"/>
              <a:t>Raise </a:t>
            </a:r>
            <a:r>
              <a:rPr lang="en-US" sz="1800" dirty="0"/>
              <a:t>the </a:t>
            </a:r>
            <a:r>
              <a:rPr lang="en-US" sz="1800" dirty="0" smtClean="0"/>
              <a:t>thermometer </a:t>
            </a:r>
            <a:r>
              <a:rPr lang="en-US" sz="1800" dirty="0"/>
              <a:t>quickly through the water column, </a:t>
            </a:r>
            <a:r>
              <a:rPr lang="en-US" sz="1800" dirty="0" smtClean="0"/>
              <a:t>and </a:t>
            </a:r>
            <a:r>
              <a:rPr lang="en-US" sz="1800" dirty="0"/>
              <a:t>check the temperature immediately. </a:t>
            </a:r>
            <a:endParaRPr lang="en-US" sz="1800" dirty="0" smtClean="0"/>
          </a:p>
          <a:p>
            <a:r>
              <a:rPr lang="en-US" sz="1800" dirty="0" smtClean="0"/>
              <a:t>Thermometers </a:t>
            </a:r>
            <a:r>
              <a:rPr lang="en-US" sz="1800" dirty="0"/>
              <a:t>can be purchased from local hardware stores, aquarium shops, or various equipment supply companies.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3663" y="1849438"/>
            <a:ext cx="2489200" cy="3733800"/>
          </a:xfrm>
          <a:prstGeom prst="rect">
            <a:avLst/>
          </a:prstGeom>
        </p:spPr>
      </p:pic>
    </p:spTree>
    <p:extLst>
      <p:ext uri="{BB962C8B-B14F-4D97-AF65-F5344CB8AC3E}">
        <p14:creationId xmlns:p14="http://schemas.microsoft.com/office/powerpoint/2010/main" val="854240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How to Make a Secchi Disc</a:t>
            </a:r>
            <a:endParaRPr lang="en-US" dirty="0">
              <a:solidFill>
                <a:srgbClr val="FFFFFF"/>
              </a:solidFill>
            </a:endParaRPr>
          </a:p>
        </p:txBody>
      </p:sp>
      <p:sp>
        <p:nvSpPr>
          <p:cNvPr id="3" name="Content Placeholder 2"/>
          <p:cNvSpPr>
            <a:spLocks noGrp="1"/>
          </p:cNvSpPr>
          <p:nvPr>
            <p:ph idx="1"/>
          </p:nvPr>
        </p:nvSpPr>
        <p:spPr>
          <a:xfrm>
            <a:off x="468312" y="1268412"/>
            <a:ext cx="7532688" cy="5360987"/>
          </a:xfrm>
        </p:spPr>
        <p:txBody>
          <a:bodyPr/>
          <a:lstStyle/>
          <a:p>
            <a:pPr marL="0" indent="0">
              <a:buNone/>
            </a:pPr>
            <a:r>
              <a:rPr lang="en-US" sz="1800" b="1" dirty="0" smtClean="0"/>
              <a:t>Materials Needed:</a:t>
            </a:r>
          </a:p>
          <a:p>
            <a:r>
              <a:rPr lang="en-US" sz="1800" dirty="0" smtClean="0"/>
              <a:t>20 </a:t>
            </a:r>
            <a:r>
              <a:rPr lang="en-US" sz="1800" dirty="0"/>
              <a:t>cm diameter circle of acrylic disk 3/8” or 1/2” in </a:t>
            </a:r>
            <a:r>
              <a:rPr lang="en-US" sz="1800" dirty="0" smtClean="0"/>
              <a:t>thickness (</a:t>
            </a:r>
            <a:r>
              <a:rPr lang="en-US" sz="1800" dirty="0"/>
              <a:t>aluminum or steel may be substituted, but wood is not recommended)</a:t>
            </a:r>
          </a:p>
          <a:p>
            <a:r>
              <a:rPr lang="en-US" sz="1800" dirty="0" smtClean="0"/>
              <a:t>15 </a:t>
            </a:r>
            <a:r>
              <a:rPr lang="en-US" sz="1800" dirty="0"/>
              <a:t>cm circle or square of 1/8” galvanized steel (used to weight the disk)</a:t>
            </a:r>
          </a:p>
          <a:p>
            <a:r>
              <a:rPr lang="en-US" sz="1800" dirty="0" smtClean="0"/>
              <a:t>Hand drill</a:t>
            </a:r>
          </a:p>
          <a:p>
            <a:r>
              <a:rPr lang="nb-NO" sz="1800" dirty="0" smtClean="0"/>
              <a:t>Eye bolt – 5/16” x 2”</a:t>
            </a:r>
          </a:p>
          <a:p>
            <a:r>
              <a:rPr lang="en-US" sz="1800" dirty="0" smtClean="0"/>
              <a:t>Two flat 5/16” washers</a:t>
            </a:r>
          </a:p>
          <a:p>
            <a:r>
              <a:rPr lang="en-US" sz="1800" dirty="0" smtClean="0"/>
              <a:t>One locking 5/16” washer</a:t>
            </a:r>
          </a:p>
          <a:p>
            <a:r>
              <a:rPr lang="en-US" sz="1800" dirty="0" smtClean="0"/>
              <a:t>Two 5/16” nuts</a:t>
            </a:r>
          </a:p>
          <a:p>
            <a:r>
              <a:rPr lang="en-US" sz="1800" dirty="0" smtClean="0"/>
              <a:t>Flat black rust resistant spray paint</a:t>
            </a:r>
          </a:p>
          <a:p>
            <a:r>
              <a:rPr lang="en-US" sz="1800" dirty="0" smtClean="0"/>
              <a:t>Flat white rust resistant spray paint</a:t>
            </a:r>
          </a:p>
          <a:p>
            <a:r>
              <a:rPr lang="en-US" sz="1800" dirty="0" smtClean="0"/>
              <a:t>Masking tape</a:t>
            </a:r>
          </a:p>
          <a:p>
            <a:r>
              <a:rPr lang="en-US" sz="1800" dirty="0" smtClean="0"/>
              <a:t>Nylon rope (cut long enough </a:t>
            </a:r>
            <a:r>
              <a:rPr lang="en-US" sz="1800" dirty="0"/>
              <a:t>to be the depth of your lake deep spot.</a:t>
            </a:r>
          </a:p>
          <a:p>
            <a:r>
              <a:rPr lang="en-US" sz="1800" dirty="0"/>
              <a:t>Avoid cotton rope because it stretches)</a:t>
            </a:r>
          </a:p>
        </p:txBody>
      </p:sp>
    </p:spTree>
    <p:extLst>
      <p:ext uri="{BB962C8B-B14F-4D97-AF65-F5344CB8AC3E}">
        <p14:creationId xmlns:p14="http://schemas.microsoft.com/office/powerpoint/2010/main" val="41125224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How to Make a Secchi Disc</a:t>
            </a:r>
            <a:endParaRPr lang="en-US" dirty="0">
              <a:solidFill>
                <a:srgbClr val="FFFFFF"/>
              </a:solidFill>
            </a:endParaRPr>
          </a:p>
        </p:txBody>
      </p:sp>
      <p:sp>
        <p:nvSpPr>
          <p:cNvPr id="3" name="Content Placeholder 2"/>
          <p:cNvSpPr>
            <a:spLocks noGrp="1"/>
          </p:cNvSpPr>
          <p:nvPr>
            <p:ph idx="1"/>
          </p:nvPr>
        </p:nvSpPr>
        <p:spPr>
          <a:xfrm>
            <a:off x="304801" y="1268412"/>
            <a:ext cx="5562600" cy="4522788"/>
          </a:xfrm>
        </p:spPr>
        <p:txBody>
          <a:bodyPr/>
          <a:lstStyle/>
          <a:p>
            <a:pPr marL="0" indent="0">
              <a:buNone/>
            </a:pPr>
            <a:r>
              <a:rPr lang="en-US" sz="1800" b="1" dirty="0" smtClean="0"/>
              <a:t>Instructions:</a:t>
            </a:r>
          </a:p>
          <a:p>
            <a:pPr>
              <a:buFont typeface="+mj-lt"/>
              <a:buAutoNum type="arabicPeriod"/>
            </a:pPr>
            <a:r>
              <a:rPr lang="en-US" sz="1800" dirty="0" smtClean="0"/>
              <a:t>Divide </a:t>
            </a:r>
            <a:r>
              <a:rPr lang="en-US" sz="1800" dirty="0"/>
              <a:t>the 20 cm acrylic disk into quadrants using masking tape. Spray paint </a:t>
            </a:r>
            <a:r>
              <a:rPr lang="en-US" sz="1800" dirty="0" smtClean="0"/>
              <a:t>alternating quadrants </a:t>
            </a:r>
            <a:r>
              <a:rPr lang="en-US" sz="1800" dirty="0"/>
              <a:t>black and white, so that you have a disk that is similar to that </a:t>
            </a:r>
            <a:r>
              <a:rPr lang="en-US" sz="1800" dirty="0" smtClean="0"/>
              <a:t>pictured. Let </a:t>
            </a:r>
            <a:r>
              <a:rPr lang="en-US" sz="1800" dirty="0"/>
              <a:t>the paint dry. Apply a second coat of paint if necessary.</a:t>
            </a:r>
          </a:p>
          <a:p>
            <a:pPr>
              <a:buFont typeface="+mj-lt"/>
              <a:buAutoNum type="arabicPeriod"/>
            </a:pPr>
            <a:r>
              <a:rPr lang="en-US" sz="1800" dirty="0" smtClean="0"/>
              <a:t>Drill </a:t>
            </a:r>
            <a:r>
              <a:rPr lang="en-US" sz="1800" dirty="0"/>
              <a:t>a hole of 3/8’ through the center of </a:t>
            </a:r>
            <a:r>
              <a:rPr lang="en-US" sz="1800" dirty="0" smtClean="0"/>
              <a:t>the acrylic </a:t>
            </a:r>
            <a:r>
              <a:rPr lang="en-US" sz="1800" dirty="0"/>
              <a:t>disk and the galvanized steel disk.</a:t>
            </a:r>
          </a:p>
          <a:p>
            <a:pPr>
              <a:buFont typeface="+mj-lt"/>
              <a:buAutoNum type="arabicPeriod"/>
            </a:pPr>
            <a:r>
              <a:rPr lang="en-US" sz="1800" dirty="0" smtClean="0"/>
              <a:t>Assemble </a:t>
            </a:r>
            <a:r>
              <a:rPr lang="en-US" sz="1800" dirty="0"/>
              <a:t>disks with eyebolt (5/16” </a:t>
            </a:r>
            <a:r>
              <a:rPr lang="en-US" sz="1800" dirty="0" smtClean="0"/>
              <a:t>in diameter</a:t>
            </a:r>
            <a:r>
              <a:rPr lang="en-US" sz="1800" dirty="0"/>
              <a:t>). Use flat washers between disk </a:t>
            </a:r>
            <a:r>
              <a:rPr lang="en-US" sz="1800" dirty="0" smtClean="0"/>
              <a:t>and nut</a:t>
            </a:r>
            <a:r>
              <a:rPr lang="en-US" sz="1800" dirty="0"/>
              <a:t>, and between steel plate and locking washer</a:t>
            </a:r>
            <a:r>
              <a:rPr lang="en-US" sz="1800" dirty="0" smtClean="0"/>
              <a:t>. Use </a:t>
            </a:r>
            <a:r>
              <a:rPr lang="en-US" sz="1800" dirty="0"/>
              <a:t>5/16” nuts at the top of the eyebolt and </a:t>
            </a:r>
            <a:r>
              <a:rPr lang="en-US" sz="1800" dirty="0" smtClean="0"/>
              <a:t>to bolt </a:t>
            </a:r>
            <a:r>
              <a:rPr lang="en-US" sz="1800" dirty="0"/>
              <a:t>the steel plate on the underside of </a:t>
            </a:r>
            <a:r>
              <a:rPr lang="en-US" sz="1800" dirty="0" smtClean="0"/>
              <a:t>the acrylic </a:t>
            </a:r>
            <a:r>
              <a:rPr lang="en-US" sz="1800" dirty="0"/>
              <a:t>disk.</a:t>
            </a:r>
          </a:p>
          <a:p>
            <a:pPr>
              <a:buFont typeface="+mj-lt"/>
              <a:buAutoNum type="arabicPeriod"/>
            </a:pPr>
            <a:r>
              <a:rPr lang="en-US" sz="1800" dirty="0" smtClean="0"/>
              <a:t>Attach </a:t>
            </a:r>
            <a:r>
              <a:rPr lang="en-US" sz="1800" dirty="0"/>
              <a:t>a </a:t>
            </a:r>
            <a:r>
              <a:rPr lang="en-US" sz="1800" dirty="0" smtClean="0"/>
              <a:t>rope </a:t>
            </a:r>
            <a:r>
              <a:rPr lang="en-US" sz="1800" dirty="0"/>
              <a:t>calibrated by </a:t>
            </a:r>
            <a:r>
              <a:rPr lang="en-US" sz="1800" dirty="0" smtClean="0"/>
              <a:t>0.5 meter </a:t>
            </a:r>
            <a:r>
              <a:rPr lang="en-US" sz="1800" dirty="0"/>
              <a:t>increments to the </a:t>
            </a:r>
            <a:r>
              <a:rPr lang="en-US" sz="1800" dirty="0" smtClean="0"/>
              <a:t>Secchi-disk </a:t>
            </a:r>
            <a:r>
              <a:rPr lang="en-US" sz="1800" dirty="0"/>
              <a:t>to use in </a:t>
            </a:r>
            <a:r>
              <a:rPr lang="en-US" sz="1800" dirty="0" smtClean="0"/>
              <a:t>the lake</a:t>
            </a:r>
            <a:r>
              <a:rPr lang="en-US" sz="1800" dirty="0"/>
              <a:t>.</a:t>
            </a:r>
          </a:p>
          <a:p>
            <a:pPr marL="0" indent="0">
              <a:buNone/>
            </a:pPr>
            <a:endParaRPr lang="en-US" sz="1600" i="1" dirty="0" smtClean="0"/>
          </a:p>
        </p:txBody>
      </p:sp>
      <p:pic>
        <p:nvPicPr>
          <p:cNvPr id="4" name="Picture 3"/>
          <p:cNvPicPr>
            <a:picLocks noChangeAspect="1"/>
          </p:cNvPicPr>
          <p:nvPr/>
        </p:nvPicPr>
        <p:blipFill>
          <a:blip r:embed="rId2"/>
          <a:stretch>
            <a:fillRect/>
          </a:stretch>
        </p:blipFill>
        <p:spPr>
          <a:xfrm>
            <a:off x="5867400" y="1752600"/>
            <a:ext cx="2990850" cy="2788081"/>
          </a:xfrm>
          <a:prstGeom prst="rect">
            <a:avLst/>
          </a:prstGeom>
        </p:spPr>
      </p:pic>
      <p:sp>
        <p:nvSpPr>
          <p:cNvPr id="5" name="Rectangle 4"/>
          <p:cNvSpPr/>
          <p:nvPr/>
        </p:nvSpPr>
        <p:spPr>
          <a:xfrm>
            <a:off x="468313" y="5818188"/>
            <a:ext cx="8066087" cy="830997"/>
          </a:xfrm>
          <a:prstGeom prst="rect">
            <a:avLst/>
          </a:prstGeom>
        </p:spPr>
        <p:txBody>
          <a:bodyPr wrap="square">
            <a:spAutoFit/>
          </a:bodyPr>
          <a:lstStyle/>
          <a:p>
            <a:pPr marL="0" indent="0">
              <a:buNone/>
            </a:pPr>
            <a:r>
              <a:rPr lang="en-US" sz="1600" i="1" dirty="0" smtClean="0">
                <a:solidFill>
                  <a:srgbClr val="000000"/>
                </a:solidFill>
              </a:rPr>
              <a:t>Note</a:t>
            </a:r>
            <a:r>
              <a:rPr lang="en-US" sz="1600" i="1" dirty="0">
                <a:solidFill>
                  <a:srgbClr val="000000"/>
                </a:solidFill>
              </a:rPr>
              <a:t>: Avoid using cotton rope or clothesline since it stretches when it is wet. Calibrate the rope at 0.5 meter increments using permanent pen, or by tying knots at each 0.5 meter interval</a:t>
            </a:r>
            <a:r>
              <a:rPr lang="en-US" sz="1600" i="1" dirty="0" smtClean="0">
                <a:solidFill>
                  <a:srgbClr val="000000"/>
                </a:solidFill>
              </a:rPr>
              <a:t>.</a:t>
            </a:r>
            <a:endParaRPr lang="en-US" sz="1600" dirty="0">
              <a:solidFill>
                <a:srgbClr val="000000"/>
              </a:solidFill>
            </a:endParaRPr>
          </a:p>
        </p:txBody>
      </p:sp>
    </p:spTree>
    <p:extLst>
      <p:ext uri="{BB962C8B-B14F-4D97-AF65-F5344CB8AC3E}">
        <p14:creationId xmlns:p14="http://schemas.microsoft.com/office/powerpoint/2010/main" val="28657785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Secchi Disc</a:t>
            </a:r>
            <a:endParaRPr lang="en-US" dirty="0">
              <a:solidFill>
                <a:srgbClr val="FFFFFF"/>
              </a:solidFill>
            </a:endParaRPr>
          </a:p>
        </p:txBody>
      </p:sp>
      <p:sp>
        <p:nvSpPr>
          <p:cNvPr id="3" name="Content Placeholder 2"/>
          <p:cNvSpPr>
            <a:spLocks noGrp="1"/>
          </p:cNvSpPr>
          <p:nvPr>
            <p:ph idx="1"/>
          </p:nvPr>
        </p:nvSpPr>
        <p:spPr>
          <a:xfrm>
            <a:off x="468313" y="1268412"/>
            <a:ext cx="5170487" cy="5665787"/>
          </a:xfrm>
        </p:spPr>
        <p:txBody>
          <a:bodyPr/>
          <a:lstStyle/>
          <a:p>
            <a:r>
              <a:rPr lang="en-US" sz="1800" dirty="0" smtClean="0"/>
              <a:t>Be careful not to disturb the water as that will interfere with the reading.</a:t>
            </a:r>
          </a:p>
          <a:p>
            <a:r>
              <a:rPr lang="en-US" sz="1800" dirty="0" smtClean="0"/>
              <a:t>Do not wear sunglasses.</a:t>
            </a:r>
          </a:p>
          <a:p>
            <a:r>
              <a:rPr lang="en-US" sz="1800" dirty="0" smtClean="0"/>
              <a:t>Lower the Secchi disk on the sunny side of the boat or dock. Drop the disk straight down just until it disappears. Mark the rope at the waterline with a clothespin. Slowly pull the rope up until the disk reappears. Mark the rope at the waterline with another clothespin.</a:t>
            </a:r>
          </a:p>
          <a:p>
            <a:r>
              <a:rPr lang="en-US" sz="1800" dirty="0" smtClean="0"/>
              <a:t>Determine the midpoint between the clothespins. Measure from that point to the Secchi disk to find how deep you can see into the water. Record that information to the nearest inch on your log sheet.</a:t>
            </a:r>
          </a:p>
          <a:p>
            <a:endParaRPr lang="en-US" sz="1800" dirty="0"/>
          </a:p>
        </p:txBody>
      </p:sp>
      <p:pic>
        <p:nvPicPr>
          <p:cNvPr id="5" name="Picture 2"/>
          <p:cNvPicPr>
            <a:picLocks noChangeAspect="1" noChangeArrowheads="1"/>
          </p:cNvPicPr>
          <p:nvPr/>
        </p:nvPicPr>
        <p:blipFill>
          <a:blip r:embed="rId2" cstate="print"/>
          <a:srcRect/>
          <a:stretch>
            <a:fillRect/>
          </a:stretch>
        </p:blipFill>
        <p:spPr bwMode="auto">
          <a:xfrm>
            <a:off x="6096000" y="3522133"/>
            <a:ext cx="2590800" cy="1940599"/>
          </a:xfrm>
          <a:prstGeom prst="rect">
            <a:avLst/>
          </a:prstGeom>
          <a:noFill/>
          <a:ln w="9525">
            <a:noFill/>
            <a:miter lim="800000"/>
            <a:headEnd/>
            <a:tailEnd/>
          </a:ln>
        </p:spPr>
      </p:pic>
      <p:pic>
        <p:nvPicPr>
          <p:cNvPr id="6" name="Picture 3"/>
          <p:cNvPicPr>
            <a:picLocks noChangeAspect="1" noChangeArrowheads="1"/>
          </p:cNvPicPr>
          <p:nvPr/>
        </p:nvPicPr>
        <p:blipFill rotWithShape="1">
          <a:blip r:embed="rId3" cstate="print"/>
          <a:srcRect t="14706" b="14706"/>
          <a:stretch/>
        </p:blipFill>
        <p:spPr bwMode="auto">
          <a:xfrm>
            <a:off x="6096000" y="1676400"/>
            <a:ext cx="2590800" cy="1828800"/>
          </a:xfrm>
          <a:prstGeom prst="rect">
            <a:avLst/>
          </a:prstGeom>
          <a:noFill/>
          <a:ln w="9525">
            <a:noFill/>
            <a:miter lim="800000"/>
            <a:headEnd/>
            <a:tailEnd/>
          </a:ln>
        </p:spPr>
      </p:pic>
    </p:spTree>
    <p:extLst>
      <p:ext uri="{BB962C8B-B14F-4D97-AF65-F5344CB8AC3E}">
        <p14:creationId xmlns:p14="http://schemas.microsoft.com/office/powerpoint/2010/main" val="397377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Turbidity</a:t>
            </a:r>
            <a:endParaRPr lang="en-US" dirty="0">
              <a:solidFill>
                <a:srgbClr val="FFFFFF"/>
              </a:solidFill>
            </a:endParaRPr>
          </a:p>
        </p:txBody>
      </p:sp>
      <p:sp>
        <p:nvSpPr>
          <p:cNvPr id="3" name="Content Placeholder 2"/>
          <p:cNvSpPr>
            <a:spLocks noGrp="1"/>
          </p:cNvSpPr>
          <p:nvPr>
            <p:ph idx="1"/>
          </p:nvPr>
        </p:nvSpPr>
        <p:spPr>
          <a:xfrm>
            <a:off x="228601" y="1752599"/>
            <a:ext cx="4267200" cy="4968875"/>
          </a:xfrm>
        </p:spPr>
        <p:txBody>
          <a:bodyPr>
            <a:normAutofit/>
          </a:bodyPr>
          <a:lstStyle/>
          <a:p>
            <a:pPr lvl="0"/>
            <a:r>
              <a:rPr lang="en-US" sz="1800" dirty="0" smtClean="0">
                <a:solidFill>
                  <a:srgbClr val="000000"/>
                </a:solidFill>
              </a:rPr>
              <a:t>Turbidity is the result of suspended solids in the water that reduce the transmission of light and is measured with a Secchi disk.</a:t>
            </a:r>
          </a:p>
          <a:p>
            <a:pPr lvl="0"/>
            <a:r>
              <a:rPr lang="en-US" sz="1800" dirty="0" smtClean="0">
                <a:solidFill>
                  <a:srgbClr val="000000"/>
                </a:solidFill>
              </a:rPr>
              <a:t>Sources of turbidity:</a:t>
            </a:r>
          </a:p>
          <a:p>
            <a:pPr lvl="1"/>
            <a:r>
              <a:rPr lang="en-US" sz="1600" b="0" dirty="0" smtClean="0">
                <a:solidFill>
                  <a:srgbClr val="000000"/>
                </a:solidFill>
              </a:rPr>
              <a:t>Soil erosion</a:t>
            </a:r>
          </a:p>
          <a:p>
            <a:pPr lvl="1"/>
            <a:r>
              <a:rPr lang="en-US" sz="1600" b="0" dirty="0" smtClean="0">
                <a:solidFill>
                  <a:srgbClr val="000000"/>
                </a:solidFill>
              </a:rPr>
              <a:t>Urban runoff</a:t>
            </a:r>
          </a:p>
          <a:p>
            <a:pPr lvl="1"/>
            <a:r>
              <a:rPr lang="en-US" sz="1600" b="0" dirty="0" smtClean="0">
                <a:solidFill>
                  <a:srgbClr val="000000"/>
                </a:solidFill>
              </a:rPr>
              <a:t>Abundant bottom feeders (carp) that stir up </a:t>
            </a:r>
            <a:r>
              <a:rPr lang="en-US" sz="1600" b="0" dirty="0">
                <a:solidFill>
                  <a:srgbClr val="000000"/>
                </a:solidFill>
              </a:rPr>
              <a:t>bottom </a:t>
            </a:r>
            <a:r>
              <a:rPr lang="en-US" sz="1600" b="0" dirty="0" smtClean="0">
                <a:solidFill>
                  <a:srgbClr val="000000"/>
                </a:solidFill>
              </a:rPr>
              <a:t>sediments</a:t>
            </a:r>
          </a:p>
          <a:p>
            <a:pPr lvl="1"/>
            <a:r>
              <a:rPr lang="en-US" sz="1600" b="0" dirty="0" smtClean="0">
                <a:solidFill>
                  <a:srgbClr val="000000"/>
                </a:solidFill>
              </a:rPr>
              <a:t>Presence </a:t>
            </a:r>
            <a:r>
              <a:rPr lang="en-US" sz="1600" b="0" dirty="0">
                <a:solidFill>
                  <a:srgbClr val="000000"/>
                </a:solidFill>
              </a:rPr>
              <a:t>of excess nutrients that result in algal growth.</a:t>
            </a:r>
          </a:p>
          <a:p>
            <a:pPr lvl="1"/>
            <a:endParaRPr lang="en-US" sz="1800" dirty="0" smtClean="0">
              <a:solidFill>
                <a:srgbClr val="000000"/>
              </a:solidFill>
            </a:endParaRPr>
          </a:p>
          <a:p>
            <a:endParaRPr lang="en-US" dirty="0"/>
          </a:p>
        </p:txBody>
      </p:sp>
      <p:sp>
        <p:nvSpPr>
          <p:cNvPr id="4" name="Slide Number Placeholder 3"/>
          <p:cNvSpPr>
            <a:spLocks noGrp="1"/>
          </p:cNvSpPr>
          <p:nvPr>
            <p:ph type="sldNum" sz="quarter" idx="4294967295"/>
          </p:nvPr>
        </p:nvSpPr>
        <p:spPr>
          <a:xfrm>
            <a:off x="8382000" y="6356350"/>
            <a:ext cx="762000" cy="365125"/>
          </a:xfrm>
          <a:prstGeom prst="rect">
            <a:avLst/>
          </a:prstGeom>
        </p:spPr>
        <p:txBody>
          <a:bodyPr/>
          <a:lstStyle/>
          <a:p>
            <a:fld id="{9890F074-6105-4168-AF3E-AC41D11334FA}" type="slidenum">
              <a:rPr lang="en-US" smtClean="0"/>
              <a:pPr/>
              <a:t>79</a:t>
            </a:fld>
            <a:endParaRPr lang="en-US"/>
          </a:p>
        </p:txBody>
      </p:sp>
      <p:pic>
        <p:nvPicPr>
          <p:cNvPr id="8" name="Picture 2"/>
          <p:cNvPicPr>
            <a:picLocks noChangeAspect="1" noChangeArrowheads="1"/>
          </p:cNvPicPr>
          <p:nvPr/>
        </p:nvPicPr>
        <p:blipFill>
          <a:blip r:embed="rId2" cstate="print"/>
          <a:srcRect r="5263"/>
          <a:stretch>
            <a:fillRect/>
          </a:stretch>
        </p:blipFill>
        <p:spPr bwMode="auto">
          <a:xfrm>
            <a:off x="4495800" y="1752600"/>
            <a:ext cx="4547937" cy="3200400"/>
          </a:xfrm>
          <a:prstGeom prst="rect">
            <a:avLst/>
          </a:prstGeom>
          <a:noFill/>
          <a:ln w="9525">
            <a:noFill/>
            <a:miter lim="800000"/>
            <a:headEnd/>
            <a:tailEnd/>
          </a:ln>
        </p:spPr>
      </p:pic>
    </p:spTree>
    <p:extLst>
      <p:ext uri="{BB962C8B-B14F-4D97-AF65-F5344CB8AC3E}">
        <p14:creationId xmlns:p14="http://schemas.microsoft.com/office/powerpoint/2010/main" val="161036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Oceanography</a:t>
            </a:r>
            <a:endParaRPr lang="en-US" dirty="0">
              <a:solidFill>
                <a:srgbClr val="FFFFFF"/>
              </a:solidFill>
            </a:endParaRPr>
          </a:p>
        </p:txBody>
      </p:sp>
      <p:sp>
        <p:nvSpPr>
          <p:cNvPr id="3" name="Content Placeholder 2"/>
          <p:cNvSpPr>
            <a:spLocks noGrp="1"/>
          </p:cNvSpPr>
          <p:nvPr>
            <p:ph idx="1"/>
          </p:nvPr>
        </p:nvSpPr>
        <p:spPr>
          <a:xfrm>
            <a:off x="457200" y="4495800"/>
            <a:ext cx="8294687" cy="1904999"/>
          </a:xfrm>
        </p:spPr>
        <p:txBody>
          <a:bodyPr/>
          <a:lstStyle/>
          <a:p>
            <a:r>
              <a:rPr lang="en-US" sz="2400" b="1" dirty="0" smtClean="0"/>
              <a:t>Oceanography </a:t>
            </a:r>
            <a:r>
              <a:rPr lang="en-US" sz="2400" dirty="0" smtClean="0"/>
              <a:t>is the </a:t>
            </a:r>
            <a:r>
              <a:rPr lang="en-US" sz="2400" dirty="0"/>
              <a:t>scientific </a:t>
            </a:r>
            <a:r>
              <a:rPr lang="en-US" sz="2400" dirty="0" smtClean="0"/>
              <a:t>discipline concerned </a:t>
            </a:r>
            <a:r>
              <a:rPr lang="en-US" sz="2400" dirty="0"/>
              <a:t>with all aspects of the world’s oceans and seas, including their physical and chemical properties, their origin and geologic framework, and the life forms that inhabit the </a:t>
            </a:r>
            <a:r>
              <a:rPr lang="en-US" sz="2400" dirty="0" smtClean="0"/>
              <a:t>marine environment.</a:t>
            </a:r>
            <a:endParaRPr lang="en-US" sz="2400" dirty="0"/>
          </a:p>
        </p:txBody>
      </p:sp>
      <p:pic>
        <p:nvPicPr>
          <p:cNvPr id="7" name="Picture 6"/>
          <p:cNvPicPr>
            <a:picLocks noChangeAspect="1"/>
          </p:cNvPicPr>
          <p:nvPr/>
        </p:nvPicPr>
        <p:blipFill rotWithShape="1">
          <a:blip r:embed="rId2">
            <a:clrChange>
              <a:clrFrom>
                <a:srgbClr val="FFFFFF"/>
              </a:clrFrom>
              <a:clrTo>
                <a:srgbClr val="FFFFFF">
                  <a:alpha val="0"/>
                </a:srgbClr>
              </a:clrTo>
            </a:clrChange>
          </a:blip>
          <a:srcRect b="7351"/>
          <a:stretch/>
        </p:blipFill>
        <p:spPr>
          <a:xfrm>
            <a:off x="914400" y="1295400"/>
            <a:ext cx="6810375" cy="2969287"/>
          </a:xfrm>
          <a:prstGeom prst="rect">
            <a:avLst/>
          </a:prstGeom>
        </p:spPr>
      </p:pic>
    </p:spTree>
    <p:extLst>
      <p:ext uri="{BB962C8B-B14F-4D97-AF65-F5344CB8AC3E}">
        <p14:creationId xmlns:p14="http://schemas.microsoft.com/office/powerpoint/2010/main" val="17846572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8</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Do ONE of the following: </a:t>
            </a:r>
          </a:p>
          <a:p>
            <a:pPr marL="800100" lvl="1" indent="-342900">
              <a:buFont typeface="+mj-lt"/>
              <a:buAutoNum type="alphaLcPeriod" startAt="4"/>
            </a:pPr>
            <a:r>
              <a:rPr lang="en-US" sz="1600" b="0" dirty="0" smtClean="0"/>
              <a:t>Make </a:t>
            </a:r>
            <a:r>
              <a:rPr lang="en-US" sz="1600" b="0" dirty="0"/>
              <a:t>a model showing the inshore sediment movement by littoral currents, tidal movement, and wave action. Include such formations as high and low waterlines, low tide terrace, berm, and coastal cliffs. Show how the offshore bars are built up and torn down</a:t>
            </a:r>
            <a:r>
              <a:rPr lang="en-US" sz="1600" b="0" dirty="0" smtClean="0"/>
              <a:t>.</a:t>
            </a:r>
            <a:endParaRPr lang="en-US" sz="16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8299485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Littoral Currents</a:t>
            </a:r>
            <a:endParaRPr lang="en-US" dirty="0">
              <a:solidFill>
                <a:srgbClr val="FFFFFF"/>
              </a:solidFill>
            </a:endParaRPr>
          </a:p>
        </p:txBody>
      </p:sp>
      <p:sp>
        <p:nvSpPr>
          <p:cNvPr id="3" name="Content Placeholder 2"/>
          <p:cNvSpPr>
            <a:spLocks noGrp="1"/>
          </p:cNvSpPr>
          <p:nvPr>
            <p:ph idx="1"/>
          </p:nvPr>
        </p:nvSpPr>
        <p:spPr>
          <a:xfrm>
            <a:off x="395288" y="1600200"/>
            <a:ext cx="5975350" cy="5132387"/>
          </a:xfrm>
        </p:spPr>
        <p:txBody>
          <a:bodyPr/>
          <a:lstStyle/>
          <a:p>
            <a:r>
              <a:rPr lang="en-US" sz="1800" dirty="0" smtClean="0"/>
              <a:t>Longshore </a:t>
            </a:r>
            <a:r>
              <a:rPr lang="en-US" sz="1800" dirty="0"/>
              <a:t>drift from </a:t>
            </a:r>
            <a:r>
              <a:rPr lang="en-US" sz="1800" dirty="0" smtClean="0"/>
              <a:t>longshore (littoral) </a:t>
            </a:r>
            <a:r>
              <a:rPr lang="en-US" sz="1800" dirty="0"/>
              <a:t>current is a geological process that consists of the transportation of sediments (clay, silt, pebbles, sand</a:t>
            </a:r>
            <a:r>
              <a:rPr lang="en-US" sz="1800" dirty="0" smtClean="0"/>
              <a:t>,) </a:t>
            </a:r>
            <a:r>
              <a:rPr lang="en-US" sz="1800" dirty="0"/>
              <a:t>along a coast parallel to the </a:t>
            </a:r>
            <a:r>
              <a:rPr lang="en-US" sz="1800" dirty="0" smtClean="0"/>
              <a:t>shoreline. </a:t>
            </a:r>
          </a:p>
          <a:p>
            <a:r>
              <a:rPr lang="en-US" sz="1800" dirty="0" smtClean="0"/>
              <a:t>Waves coming in at an angle generate </a:t>
            </a:r>
            <a:r>
              <a:rPr lang="en-US" sz="1800" dirty="0"/>
              <a:t>a water current which moves parallel to the coast. </a:t>
            </a:r>
            <a:endParaRPr lang="en-US" sz="1800" dirty="0" smtClean="0"/>
          </a:p>
          <a:p>
            <a:r>
              <a:rPr lang="en-US" sz="1800" dirty="0" smtClean="0"/>
              <a:t>Longshore </a:t>
            </a:r>
            <a:r>
              <a:rPr lang="en-US" sz="1800" dirty="0"/>
              <a:t>drift is simply the sediment moved by the longshore current. </a:t>
            </a:r>
            <a:endParaRPr lang="en-US" sz="1800" dirty="0" smtClean="0"/>
          </a:p>
          <a:p>
            <a:r>
              <a:rPr lang="en-US" sz="1800" dirty="0" smtClean="0"/>
              <a:t>This </a:t>
            </a:r>
            <a:r>
              <a:rPr lang="en-US" sz="1800" dirty="0"/>
              <a:t>current and sediment movement occur within the surf zone. </a:t>
            </a:r>
            <a:endParaRPr lang="en-US" sz="1800" dirty="0" smtClean="0"/>
          </a:p>
          <a:p>
            <a:r>
              <a:rPr lang="en-US" sz="1800" dirty="0" smtClean="0"/>
              <a:t>The strength of the longshore current increases as the size of the waves and the approach angle increase.</a:t>
            </a:r>
          </a:p>
          <a:p>
            <a:r>
              <a:rPr lang="en-US" sz="1800" dirty="0" smtClean="0"/>
              <a:t>When the longshore current grows strong enough to overcome the force of incoming waves, the water will flow seaward in a riptide, or rip current.</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530" y="1676400"/>
            <a:ext cx="2424824" cy="3733800"/>
          </a:xfrm>
          <a:prstGeom prst="rect">
            <a:avLst/>
          </a:prstGeom>
        </p:spPr>
      </p:pic>
    </p:spTree>
    <p:extLst>
      <p:ext uri="{BB962C8B-B14F-4D97-AF65-F5344CB8AC3E}">
        <p14:creationId xmlns:p14="http://schemas.microsoft.com/office/powerpoint/2010/main" val="5148090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solidFill>
                  <a:srgbClr val="FFFFFF"/>
                </a:solidFill>
              </a:rPr>
              <a:t>Rip Currents</a:t>
            </a:r>
          </a:p>
        </p:txBody>
      </p:sp>
      <p:pic>
        <p:nvPicPr>
          <p:cNvPr id="25602" name="Picture 2"/>
          <p:cNvPicPr>
            <a:picLocks noGrp="1" noChangeAspect="1" noChangeArrowheads="1"/>
          </p:cNvPicPr>
          <p:nvPr>
            <p:ph idx="1"/>
          </p:nvPr>
        </p:nvPicPr>
        <p:blipFill>
          <a:blip r:embed="rId3" cstate="print"/>
          <a:stretch>
            <a:fillRect/>
          </a:stretch>
        </p:blipFill>
        <p:spPr bwMode="auto">
          <a:xfrm>
            <a:off x="395288" y="3754438"/>
            <a:ext cx="5715000" cy="2600325"/>
          </a:xfrm>
          <a:prstGeom prst="rect">
            <a:avLst/>
          </a:prstGeom>
          <a:noFill/>
          <a:ln w="9525">
            <a:noFill/>
            <a:miter lim="800000"/>
            <a:headEnd/>
            <a:tailEnd/>
          </a:ln>
        </p:spPr>
      </p:pic>
      <p:sp>
        <p:nvSpPr>
          <p:cNvPr id="7" name="Content Placeholder 6"/>
          <p:cNvSpPr>
            <a:spLocks noGrp="1"/>
          </p:cNvSpPr>
          <p:nvPr>
            <p:ph sz="half" idx="4294967295"/>
          </p:nvPr>
        </p:nvSpPr>
        <p:spPr>
          <a:xfrm>
            <a:off x="386821" y="1600200"/>
            <a:ext cx="8382000" cy="2316163"/>
          </a:xfrm>
        </p:spPr>
        <p:txBody>
          <a:bodyPr>
            <a:normAutofit/>
          </a:bodyPr>
          <a:lstStyle/>
          <a:p>
            <a:pPr lvl="0"/>
            <a:r>
              <a:rPr lang="en-US" sz="1900" dirty="0" smtClean="0">
                <a:solidFill>
                  <a:srgbClr val="000000"/>
                </a:solidFill>
              </a:rPr>
              <a:t>Rip currents are water movements away from the shore that occur whenever currents funnel through a narrow opening formed by the erosion of a channel.</a:t>
            </a:r>
          </a:p>
          <a:p>
            <a:pPr lvl="0"/>
            <a:r>
              <a:rPr lang="en-US" sz="1900" dirty="0" smtClean="0">
                <a:solidFill>
                  <a:srgbClr val="000000"/>
                </a:solidFill>
              </a:rPr>
              <a:t>They </a:t>
            </a:r>
            <a:r>
              <a:rPr lang="en-US" sz="1900" dirty="0" smtClean="0">
                <a:solidFill>
                  <a:srgbClr val="000000"/>
                </a:solidFill>
              </a:rPr>
              <a:t>are localized and their position changes with changes in wave conditions.</a:t>
            </a:r>
          </a:p>
          <a:p>
            <a:pPr lvl="0"/>
            <a:r>
              <a:rPr lang="en-US" sz="1900" dirty="0" smtClean="0">
                <a:solidFill>
                  <a:srgbClr val="000000"/>
                </a:solidFill>
              </a:rPr>
              <a:t>The higher the waves the stronger the rip current.</a:t>
            </a:r>
          </a:p>
          <a:p>
            <a:endParaRPr lang="en-US" dirty="0"/>
          </a:p>
        </p:txBody>
      </p:sp>
      <p:pic>
        <p:nvPicPr>
          <p:cNvPr id="25603" name="Picture 3"/>
          <p:cNvPicPr>
            <a:picLocks noChangeAspect="1" noChangeArrowheads="1"/>
          </p:cNvPicPr>
          <p:nvPr/>
        </p:nvPicPr>
        <p:blipFill>
          <a:blip r:embed="rId4" cstate="print"/>
          <a:srcRect/>
          <a:stretch>
            <a:fillRect/>
          </a:stretch>
        </p:blipFill>
        <p:spPr bwMode="auto">
          <a:xfrm>
            <a:off x="6186488" y="3754437"/>
            <a:ext cx="2626591" cy="2600325"/>
          </a:xfrm>
          <a:prstGeom prst="rect">
            <a:avLst/>
          </a:prstGeom>
          <a:noFill/>
          <a:ln w="9525">
            <a:noFill/>
            <a:miter lim="800000"/>
            <a:headEnd/>
            <a:tailEnd/>
          </a:ln>
        </p:spPr>
      </p:pic>
    </p:spTree>
    <p:extLst>
      <p:ext uri="{BB962C8B-B14F-4D97-AF65-F5344CB8AC3E}">
        <p14:creationId xmlns:p14="http://schemas.microsoft.com/office/powerpoint/2010/main" val="339361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Rip Currents</a:t>
            </a:r>
            <a:endParaRPr lang="en-US" dirty="0">
              <a:solidFill>
                <a:srgbClr val="FFFFFF"/>
              </a:solidFill>
            </a:endParaRPr>
          </a:p>
        </p:txBody>
      </p:sp>
      <p:sp>
        <p:nvSpPr>
          <p:cNvPr id="3" name="Content Placeholder 2"/>
          <p:cNvSpPr>
            <a:spLocks noGrp="1"/>
          </p:cNvSpPr>
          <p:nvPr>
            <p:ph idx="1"/>
          </p:nvPr>
        </p:nvSpPr>
        <p:spPr>
          <a:xfrm>
            <a:off x="468313" y="1752599"/>
            <a:ext cx="3722687" cy="4411663"/>
          </a:xfrm>
        </p:spPr>
        <p:txBody>
          <a:bodyPr>
            <a:normAutofit/>
          </a:bodyPr>
          <a:lstStyle/>
          <a:p>
            <a:pPr lvl="0"/>
            <a:r>
              <a:rPr lang="en-US" sz="1800" dirty="0" smtClean="0">
                <a:solidFill>
                  <a:srgbClr val="000000"/>
                </a:solidFill>
              </a:rPr>
              <a:t>If you are ever caught in a rip current, try to swim parallel to the beach rather than against the current.</a:t>
            </a:r>
          </a:p>
          <a:p>
            <a:pPr lvl="0"/>
            <a:r>
              <a:rPr lang="en-US" sz="1800" dirty="0" smtClean="0">
                <a:solidFill>
                  <a:srgbClr val="000000"/>
                </a:solidFill>
              </a:rPr>
              <a:t>A rip current is narrow and you soon will be out of it.</a:t>
            </a:r>
          </a:p>
          <a:p>
            <a:pPr lvl="0"/>
            <a:r>
              <a:rPr lang="en-US" sz="1800" dirty="0" smtClean="0">
                <a:solidFill>
                  <a:srgbClr val="000000"/>
                </a:solidFill>
              </a:rPr>
              <a:t>Rip currents are also referred to as “undertow.”</a:t>
            </a:r>
          </a:p>
          <a:p>
            <a:pPr lvl="0"/>
            <a:r>
              <a:rPr lang="en-US" sz="1800" dirty="0" smtClean="0">
                <a:solidFill>
                  <a:srgbClr val="000000"/>
                </a:solidFill>
              </a:rPr>
              <a:t>There is no real undertow that draws or sucks swimmers under.</a:t>
            </a:r>
          </a:p>
          <a:p>
            <a:endParaRPr lang="en-US" sz="1800" dirty="0">
              <a:solidFill>
                <a:srgbClr val="000000"/>
              </a:solidFill>
            </a:endParaRPr>
          </a:p>
        </p:txBody>
      </p:sp>
      <p:pic>
        <p:nvPicPr>
          <p:cNvPr id="9" name="Picture 2"/>
          <p:cNvPicPr>
            <a:picLocks noGrp="1" noChangeAspect="1" noChangeArrowheads="1"/>
          </p:cNvPicPr>
          <p:nvPr>
            <p:ph sz="half" idx="4294967295"/>
          </p:nvPr>
        </p:nvPicPr>
        <p:blipFill>
          <a:blip r:embed="rId3" cstate="print"/>
          <a:srcRect/>
          <a:stretch>
            <a:fillRect/>
          </a:stretch>
        </p:blipFill>
        <p:spPr bwMode="auto">
          <a:xfrm>
            <a:off x="4343400" y="1828800"/>
            <a:ext cx="4495800" cy="2363788"/>
          </a:xfrm>
          <a:prstGeom prst="rect">
            <a:avLst/>
          </a:prstGeom>
          <a:noFill/>
          <a:ln w="9525">
            <a:noFill/>
            <a:miter lim="800000"/>
            <a:headEnd/>
            <a:tailEnd/>
          </a:ln>
        </p:spPr>
      </p:pic>
    </p:spTree>
    <p:extLst>
      <p:ext uri="{BB962C8B-B14F-4D97-AF65-F5344CB8AC3E}">
        <p14:creationId xmlns:p14="http://schemas.microsoft.com/office/powerpoint/2010/main" val="263824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Tidal Currents</a:t>
            </a:r>
            <a:endParaRPr lang="en-US" dirty="0">
              <a:solidFill>
                <a:srgbClr val="FFFFFF"/>
              </a:solidFill>
            </a:endParaRPr>
          </a:p>
        </p:txBody>
      </p:sp>
      <p:sp>
        <p:nvSpPr>
          <p:cNvPr id="3" name="Content Placeholder 2"/>
          <p:cNvSpPr>
            <a:spLocks noGrp="1"/>
          </p:cNvSpPr>
          <p:nvPr>
            <p:ph idx="1"/>
          </p:nvPr>
        </p:nvSpPr>
        <p:spPr>
          <a:xfrm>
            <a:off x="377295" y="1447800"/>
            <a:ext cx="3432705" cy="6172199"/>
          </a:xfrm>
        </p:spPr>
        <p:txBody>
          <a:bodyPr/>
          <a:lstStyle/>
          <a:p>
            <a:pPr eaLnBrk="0" hangingPunct="0">
              <a:spcBef>
                <a:spcPct val="0"/>
              </a:spcBef>
            </a:pPr>
            <a:r>
              <a:rPr lang="en-US" altLang="en-US" sz="1800" dirty="0">
                <a:latin typeface="Arial" panose="020B0604020202020204" pitchFamily="34" charset="0"/>
              </a:rPr>
              <a:t>The role of tides in molding coastal landforms is twofold: </a:t>
            </a:r>
            <a:endParaRPr lang="en-US" altLang="en-US" sz="1800" dirty="0" smtClean="0">
              <a:latin typeface="Arial" panose="020B0604020202020204" pitchFamily="34" charset="0"/>
            </a:endParaRPr>
          </a:p>
          <a:p>
            <a:pPr marL="800100" lvl="1" indent="-342900" eaLnBrk="0" hangingPunct="0">
              <a:spcBef>
                <a:spcPct val="0"/>
              </a:spcBef>
              <a:buFont typeface="+mj-lt"/>
              <a:buAutoNum type="arabicPeriod"/>
            </a:pPr>
            <a:r>
              <a:rPr lang="en-US" altLang="en-US" sz="1600" b="0" dirty="0" smtClean="0">
                <a:latin typeface="Arial" panose="020B0604020202020204" pitchFamily="34" charset="0"/>
              </a:rPr>
              <a:t>Tidal </a:t>
            </a:r>
            <a:r>
              <a:rPr lang="en-US" altLang="en-US" sz="1600" b="0" dirty="0">
                <a:latin typeface="Arial" panose="020B0604020202020204" pitchFamily="34" charset="0"/>
              </a:rPr>
              <a:t>currents transport large quantities of sediment and may erode </a:t>
            </a:r>
            <a:r>
              <a:rPr lang="en-US" altLang="en-US" sz="1600" b="0" dirty="0" smtClean="0">
                <a:latin typeface="Arial" panose="020B0604020202020204" pitchFamily="34" charset="0"/>
              </a:rPr>
              <a:t>bedrock. </a:t>
            </a:r>
          </a:p>
          <a:p>
            <a:pPr marL="800100" lvl="1" indent="-342900" eaLnBrk="0" hangingPunct="0">
              <a:spcBef>
                <a:spcPct val="0"/>
              </a:spcBef>
              <a:buFont typeface="+mj-lt"/>
              <a:buAutoNum type="arabicPeriod"/>
            </a:pPr>
            <a:r>
              <a:rPr lang="en-US" altLang="en-US" sz="1600" b="0" dirty="0" smtClean="0">
                <a:latin typeface="Arial" panose="020B0604020202020204" pitchFamily="34" charset="0"/>
              </a:rPr>
              <a:t>The </a:t>
            </a:r>
            <a:r>
              <a:rPr lang="en-US" altLang="en-US" sz="1600" b="0" dirty="0">
                <a:latin typeface="Arial" panose="020B0604020202020204" pitchFamily="34" charset="0"/>
              </a:rPr>
              <a:t>rise and fall of the tide distributes wave energy across a shore zone by changing the depth of water and the position of the shoreline</a:t>
            </a:r>
            <a:r>
              <a:rPr lang="en-US" altLang="en-US" sz="1600" b="0" dirty="0" smtClean="0">
                <a:latin typeface="Arial" panose="020B0604020202020204" pitchFamily="34" charset="0"/>
              </a:rPr>
              <a:t>.</a:t>
            </a:r>
            <a:endParaRPr lang="en-US" altLang="en-US" sz="1600" b="0" dirty="0">
              <a:latin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384299"/>
            <a:ext cx="4677991" cy="3124200"/>
          </a:xfrm>
          <a:prstGeom prst="rect">
            <a:avLst/>
          </a:prstGeom>
        </p:spPr>
      </p:pic>
      <p:sp>
        <p:nvSpPr>
          <p:cNvPr id="8" name="Rectangle 7"/>
          <p:cNvSpPr/>
          <p:nvPr/>
        </p:nvSpPr>
        <p:spPr>
          <a:xfrm>
            <a:off x="377294" y="4572000"/>
            <a:ext cx="8551119" cy="1846659"/>
          </a:xfrm>
          <a:prstGeom prst="rect">
            <a:avLst/>
          </a:prstGeom>
        </p:spPr>
        <p:txBody>
          <a:bodyPr wrap="square">
            <a:spAutoFit/>
          </a:bodyPr>
          <a:lstStyle/>
          <a:p>
            <a:pPr marL="285750" indent="-285750" eaLnBrk="0" hangingPunct="0">
              <a:buFont typeface="Arial" panose="020B0604020202020204" pitchFamily="34" charset="0"/>
              <a:buChar char="•"/>
            </a:pPr>
            <a:r>
              <a:rPr lang="en-US" altLang="en-US" dirty="0">
                <a:solidFill>
                  <a:schemeClr val="bg2"/>
                </a:solidFill>
              </a:rPr>
              <a:t>Tidal currents transport sediment in the same way that longshore currents </a:t>
            </a:r>
            <a:r>
              <a:rPr lang="en-US" altLang="en-US" dirty="0" smtClean="0">
                <a:solidFill>
                  <a:schemeClr val="bg2"/>
                </a:solidFill>
              </a:rPr>
              <a:t>do.</a:t>
            </a:r>
          </a:p>
          <a:p>
            <a:pPr marL="742950" lvl="1" indent="-285750" eaLnBrk="0" hangingPunct="0">
              <a:buFont typeface="Arial" panose="020B0604020202020204" pitchFamily="34" charset="0"/>
              <a:buChar char="•"/>
            </a:pPr>
            <a:r>
              <a:rPr lang="en-US" altLang="en-US" sz="1600" dirty="0" smtClean="0">
                <a:solidFill>
                  <a:schemeClr val="bg2"/>
                </a:solidFill>
              </a:rPr>
              <a:t>The </a:t>
            </a:r>
            <a:r>
              <a:rPr lang="en-US" altLang="en-US" sz="1600" dirty="0">
                <a:solidFill>
                  <a:schemeClr val="bg2"/>
                </a:solidFill>
              </a:rPr>
              <a:t>speeds necessary to transport the sediment (typically sand) are generated only under certain conditions—usually in inlets, at the mouths of estuaries, or any other place where there is a constriction in the coast through which tidal exchange must take </a:t>
            </a:r>
            <a:r>
              <a:rPr lang="en-US" altLang="en-US" sz="1600" dirty="0" smtClean="0">
                <a:solidFill>
                  <a:schemeClr val="bg2"/>
                </a:solidFill>
              </a:rPr>
              <a:t>place.</a:t>
            </a:r>
          </a:p>
          <a:p>
            <a:pPr marL="742950" lvl="1" indent="-285750" eaLnBrk="0" hangingPunct="0">
              <a:buFont typeface="Arial" panose="020B0604020202020204" pitchFamily="34" charset="0"/>
              <a:buChar char="•"/>
            </a:pPr>
            <a:r>
              <a:rPr lang="en-US" altLang="en-US" sz="1600" dirty="0" smtClean="0">
                <a:solidFill>
                  <a:schemeClr val="bg2"/>
                </a:solidFill>
              </a:rPr>
              <a:t>Tidal </a:t>
            </a:r>
            <a:r>
              <a:rPr lang="en-US" altLang="en-US" sz="1600" dirty="0">
                <a:solidFill>
                  <a:schemeClr val="bg2"/>
                </a:solidFill>
              </a:rPr>
              <a:t>currents on the open coast, such as along a beach or rocky coast, are not swift enough to transport sediment. </a:t>
            </a:r>
            <a:endParaRPr lang="en-US" altLang="en-US" sz="1600" dirty="0">
              <a:solidFill>
                <a:schemeClr val="bg2"/>
              </a:solidFill>
            </a:endParaRPr>
          </a:p>
        </p:txBody>
      </p:sp>
    </p:spTree>
    <p:extLst>
      <p:ext uri="{BB962C8B-B14F-4D97-AF65-F5344CB8AC3E}">
        <p14:creationId xmlns:p14="http://schemas.microsoft.com/office/powerpoint/2010/main" val="30833658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Beach Anatomy</a:t>
            </a:r>
            <a:endParaRPr lang="en-US" dirty="0">
              <a:solidFill>
                <a:srgbClr val="FFFFFF"/>
              </a:solidFill>
            </a:endParaRPr>
          </a:p>
        </p:txBody>
      </p:sp>
      <p:sp>
        <p:nvSpPr>
          <p:cNvPr id="3" name="Content Placeholder 2"/>
          <p:cNvSpPr>
            <a:spLocks noGrp="1"/>
          </p:cNvSpPr>
          <p:nvPr>
            <p:ph idx="1"/>
          </p:nvPr>
        </p:nvSpPr>
        <p:spPr>
          <a:xfrm>
            <a:off x="468312" y="1219201"/>
            <a:ext cx="8447087" cy="2514599"/>
          </a:xfrm>
        </p:spPr>
        <p:txBody>
          <a:bodyPr/>
          <a:lstStyle/>
          <a:p>
            <a:r>
              <a:rPr lang="en-US" sz="1800" dirty="0" smtClean="0"/>
              <a:t>A </a:t>
            </a:r>
            <a:r>
              <a:rPr lang="en-US" sz="1800" b="1" dirty="0" smtClean="0"/>
              <a:t>beach</a:t>
            </a:r>
            <a:r>
              <a:rPr lang="en-US" sz="1800" dirty="0" smtClean="0"/>
              <a:t> is made up of sand and sediment </a:t>
            </a:r>
            <a:r>
              <a:rPr lang="en-US" sz="1800" dirty="0"/>
              <a:t>along a coast. </a:t>
            </a:r>
            <a:endParaRPr lang="en-US" sz="1800" dirty="0" smtClean="0"/>
          </a:p>
          <a:p>
            <a:pPr lvl="1"/>
            <a:r>
              <a:rPr lang="en-US" sz="1600" b="0" dirty="0" smtClean="0"/>
              <a:t>It contains </a:t>
            </a:r>
            <a:r>
              <a:rPr lang="en-US" sz="1600" b="0" dirty="0"/>
              <a:t>the shore, </a:t>
            </a:r>
            <a:r>
              <a:rPr lang="en-US" sz="1600" b="0" dirty="0" smtClean="0"/>
              <a:t>nearshore, and offshore. </a:t>
            </a:r>
            <a:endParaRPr lang="en-US" sz="1600" b="0" dirty="0"/>
          </a:p>
          <a:p>
            <a:pPr marL="285750" lvl="1">
              <a:buFont typeface="Arial" panose="020B0604020202020204" pitchFamily="34" charset="0"/>
              <a:buChar char="•"/>
            </a:pPr>
            <a:r>
              <a:rPr lang="en-US" sz="1800" dirty="0" smtClean="0"/>
              <a:t>Shore</a:t>
            </a:r>
            <a:r>
              <a:rPr lang="en-US" sz="1800" b="0" dirty="0" smtClean="0"/>
              <a:t>: is from the </a:t>
            </a:r>
            <a:r>
              <a:rPr lang="en-US" sz="1800" b="0" dirty="0"/>
              <a:t>seaward lowest tide to </a:t>
            </a:r>
            <a:r>
              <a:rPr lang="en-US" sz="1800" b="0" dirty="0" smtClean="0"/>
              <a:t>the highest point of waves </a:t>
            </a:r>
            <a:r>
              <a:rPr lang="en-US" sz="1800" b="0" dirty="0"/>
              <a:t>influence on </a:t>
            </a:r>
            <a:r>
              <a:rPr lang="en-US" sz="1800" b="0" dirty="0" smtClean="0"/>
              <a:t>land.</a:t>
            </a:r>
            <a:endParaRPr lang="en-US" sz="1800" b="0" dirty="0"/>
          </a:p>
          <a:p>
            <a:pPr marL="742950" lvl="3" indent="-285750"/>
            <a:r>
              <a:rPr lang="en-US" sz="1600" b="1" dirty="0" smtClean="0">
                <a:solidFill>
                  <a:schemeClr val="bg2"/>
                </a:solidFill>
              </a:rPr>
              <a:t>Backshore</a:t>
            </a:r>
            <a:r>
              <a:rPr lang="en-US" sz="1600" dirty="0" smtClean="0">
                <a:solidFill>
                  <a:schemeClr val="bg2"/>
                </a:solidFill>
              </a:rPr>
              <a:t>: is only </a:t>
            </a:r>
            <a:r>
              <a:rPr lang="en-US" sz="1600" dirty="0">
                <a:solidFill>
                  <a:schemeClr val="bg2"/>
                </a:solidFill>
              </a:rPr>
              <a:t>submerged during </a:t>
            </a:r>
            <a:r>
              <a:rPr lang="en-US" sz="1600" dirty="0" smtClean="0">
                <a:solidFill>
                  <a:schemeClr val="bg2"/>
                </a:solidFill>
              </a:rPr>
              <a:t>the highest tides and during strong storms.</a:t>
            </a:r>
            <a:endParaRPr lang="en-US" sz="1600" dirty="0">
              <a:solidFill>
                <a:schemeClr val="bg2"/>
              </a:solidFill>
            </a:endParaRPr>
          </a:p>
          <a:p>
            <a:pPr marL="742950" lvl="3" indent="-285750"/>
            <a:r>
              <a:rPr lang="en-US" sz="1600" b="1" dirty="0" smtClean="0">
                <a:solidFill>
                  <a:schemeClr val="bg2"/>
                </a:solidFill>
              </a:rPr>
              <a:t>Foreshore</a:t>
            </a:r>
            <a:r>
              <a:rPr lang="en-US" sz="1600" dirty="0" smtClean="0">
                <a:solidFill>
                  <a:schemeClr val="bg2"/>
                </a:solidFill>
              </a:rPr>
              <a:t>: </a:t>
            </a:r>
            <a:r>
              <a:rPr lang="en-US" sz="1600" dirty="0">
                <a:solidFill>
                  <a:schemeClr val="bg2"/>
                </a:solidFill>
              </a:rPr>
              <a:t>extends </a:t>
            </a:r>
            <a:r>
              <a:rPr lang="en-US" sz="1600" dirty="0" smtClean="0">
                <a:solidFill>
                  <a:schemeClr val="bg2"/>
                </a:solidFill>
              </a:rPr>
              <a:t>to the </a:t>
            </a:r>
            <a:r>
              <a:rPr lang="en-US" sz="1600" dirty="0">
                <a:solidFill>
                  <a:schemeClr val="bg2"/>
                </a:solidFill>
              </a:rPr>
              <a:t>low </a:t>
            </a:r>
            <a:r>
              <a:rPr lang="en-US" sz="1600" dirty="0" smtClean="0">
                <a:solidFill>
                  <a:schemeClr val="bg2"/>
                </a:solidFill>
              </a:rPr>
              <a:t>tide shoreline.</a:t>
            </a:r>
            <a:endParaRPr lang="en-US" sz="1600" dirty="0">
              <a:solidFill>
                <a:schemeClr val="bg2"/>
              </a:solidFill>
            </a:endParaRPr>
          </a:p>
          <a:p>
            <a:pPr marL="285750" lvl="1">
              <a:buFont typeface="Arial" panose="020B0604020202020204" pitchFamily="34" charset="0"/>
              <a:buChar char="•"/>
            </a:pPr>
            <a:r>
              <a:rPr lang="en-US" sz="1800" dirty="0" smtClean="0"/>
              <a:t>Nearshore</a:t>
            </a:r>
            <a:r>
              <a:rPr lang="en-US" sz="1800" b="0" dirty="0" smtClean="0"/>
              <a:t>: is </a:t>
            </a:r>
            <a:r>
              <a:rPr lang="en-US" sz="1800" b="0" dirty="0"/>
              <a:t>from the low-tide shoreline to the low-tide breaker </a:t>
            </a:r>
            <a:r>
              <a:rPr lang="en-US" sz="1800" b="0" dirty="0" smtClean="0"/>
              <a:t>line.</a:t>
            </a:r>
            <a:endParaRPr lang="en-US" sz="1800" b="0" dirty="0"/>
          </a:p>
          <a:p>
            <a:pPr marL="285750" lvl="1">
              <a:buFont typeface="Arial" panose="020B0604020202020204" pitchFamily="34" charset="0"/>
              <a:buChar char="•"/>
            </a:pPr>
            <a:r>
              <a:rPr lang="en-US" sz="1800" dirty="0" smtClean="0"/>
              <a:t>Offshore</a:t>
            </a:r>
            <a:r>
              <a:rPr lang="en-US" sz="1800" b="0" dirty="0" smtClean="0"/>
              <a:t>: is to the </a:t>
            </a:r>
            <a:r>
              <a:rPr lang="en-US" sz="1800" b="0" dirty="0"/>
              <a:t>low tide </a:t>
            </a:r>
            <a:r>
              <a:rPr lang="en-US" sz="1800" b="0" dirty="0" smtClean="0"/>
              <a:t>limit </a:t>
            </a:r>
            <a:r>
              <a:rPr lang="en-US" sz="1800" b="0" dirty="0"/>
              <a:t>of </a:t>
            </a:r>
            <a:r>
              <a:rPr lang="en-US" sz="1800" b="0" dirty="0" smtClean="0"/>
              <a:t>waves reworking the sediments.</a:t>
            </a:r>
            <a:r>
              <a:rPr lang="en-US" sz="1800" b="0" dirty="0"/>
              <a:t/>
            </a:r>
            <a:br>
              <a:rPr lang="en-US" sz="1800" b="0" dirty="0"/>
            </a:br>
            <a:r>
              <a:rPr lang="en-US" sz="1600" b="0" dirty="0"/>
              <a:t/>
            </a:r>
            <a:br>
              <a:rPr lang="en-US" sz="1600" b="0" dirty="0"/>
            </a:br>
            <a:endParaRPr lang="en-US" sz="1600" b="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3733800"/>
            <a:ext cx="5257800" cy="2962499"/>
          </a:xfrm>
          <a:prstGeom prst="rect">
            <a:avLst/>
          </a:prstGeom>
        </p:spPr>
      </p:pic>
    </p:spTree>
    <p:extLst>
      <p:ext uri="{BB962C8B-B14F-4D97-AF65-F5344CB8AC3E}">
        <p14:creationId xmlns:p14="http://schemas.microsoft.com/office/powerpoint/2010/main" val="8669097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Beach Anatomy (continued)</a:t>
            </a:r>
            <a:endParaRPr lang="en-US" dirty="0">
              <a:solidFill>
                <a:srgbClr val="FFFFFF"/>
              </a:solidFill>
            </a:endParaRPr>
          </a:p>
        </p:txBody>
      </p:sp>
      <p:sp>
        <p:nvSpPr>
          <p:cNvPr id="3" name="Content Placeholder 2"/>
          <p:cNvSpPr>
            <a:spLocks noGrp="1"/>
          </p:cNvSpPr>
          <p:nvPr>
            <p:ph idx="1"/>
          </p:nvPr>
        </p:nvSpPr>
        <p:spPr>
          <a:xfrm>
            <a:off x="348456" y="4495800"/>
            <a:ext cx="8447087" cy="2133600"/>
          </a:xfrm>
        </p:spPr>
        <p:txBody>
          <a:bodyPr/>
          <a:lstStyle/>
          <a:p>
            <a:pPr marL="285750" lvl="1">
              <a:buFont typeface="Arial" panose="020B0604020202020204" pitchFamily="34" charset="0"/>
              <a:buChar char="•"/>
            </a:pPr>
            <a:r>
              <a:rPr lang="en-US" sz="1800" dirty="0" smtClean="0"/>
              <a:t>Wave-cut </a:t>
            </a:r>
            <a:r>
              <a:rPr lang="en-US" sz="1800" dirty="0"/>
              <a:t>terraces</a:t>
            </a:r>
            <a:r>
              <a:rPr lang="en-US" sz="1800" b="0" dirty="0"/>
              <a:t>: flat beveled bedrock formed by waves </a:t>
            </a:r>
            <a:r>
              <a:rPr lang="en-US" sz="1800" b="0" dirty="0" smtClean="0"/>
              <a:t>and </a:t>
            </a:r>
            <a:r>
              <a:rPr lang="en-US" sz="1800" b="0" dirty="0"/>
              <a:t>moving sediments</a:t>
            </a:r>
          </a:p>
          <a:p>
            <a:pPr marL="285750" lvl="1">
              <a:buFont typeface="Arial" panose="020B0604020202020204" pitchFamily="34" charset="0"/>
              <a:buChar char="•"/>
            </a:pPr>
            <a:r>
              <a:rPr lang="en-US" sz="1800" dirty="0"/>
              <a:t>Troughs </a:t>
            </a:r>
            <a:r>
              <a:rPr lang="en-US" sz="1800" dirty="0" smtClean="0"/>
              <a:t>and </a:t>
            </a:r>
            <a:r>
              <a:rPr lang="en-US" sz="1800" dirty="0"/>
              <a:t>bars</a:t>
            </a:r>
            <a:r>
              <a:rPr lang="en-US" sz="1800" b="0" dirty="0"/>
              <a:t>: parallel </a:t>
            </a:r>
            <a:r>
              <a:rPr lang="en-US" sz="1800" b="0" dirty="0" smtClean="0"/>
              <a:t>the shore. </a:t>
            </a:r>
          </a:p>
          <a:p>
            <a:pPr marL="285750" lvl="1">
              <a:buFont typeface="Arial" panose="020B0604020202020204" pitchFamily="34" charset="0"/>
              <a:buChar char="•"/>
            </a:pPr>
            <a:r>
              <a:rPr lang="en-US" sz="1800" dirty="0" smtClean="0"/>
              <a:t>Berms</a:t>
            </a:r>
            <a:r>
              <a:rPr lang="en-US" sz="1800" b="0" dirty="0"/>
              <a:t>: where foreshore/backshore </a:t>
            </a:r>
            <a:r>
              <a:rPr lang="en-US" sz="1800" b="0" dirty="0" smtClean="0"/>
              <a:t>meet.</a:t>
            </a:r>
          </a:p>
          <a:p>
            <a:pPr marL="685800" lvl="2">
              <a:buFont typeface="Arial" panose="020B0604020202020204" pitchFamily="34" charset="0"/>
              <a:buChar char="•"/>
            </a:pPr>
            <a:r>
              <a:rPr lang="en-US" sz="1600" b="0" dirty="0" smtClean="0"/>
              <a:t>Formed </a:t>
            </a:r>
            <a:r>
              <a:rPr lang="en-US" sz="1600" b="0" dirty="0"/>
              <a:t>by shoreward </a:t>
            </a:r>
            <a:r>
              <a:rPr lang="en-US" sz="1600" b="0" dirty="0" smtClean="0"/>
              <a:t>deposition.</a:t>
            </a:r>
          </a:p>
          <a:p>
            <a:pPr marL="685800" lvl="2">
              <a:buFont typeface="Arial" panose="020B0604020202020204" pitchFamily="34" charset="0"/>
              <a:buChar char="•"/>
            </a:pPr>
            <a:r>
              <a:rPr lang="en-US" sz="1600" b="0" dirty="0" smtClean="0"/>
              <a:t>Have </a:t>
            </a:r>
            <a:r>
              <a:rPr lang="en-US" sz="1600" b="0" dirty="0"/>
              <a:t>higher elevation or </a:t>
            </a:r>
            <a:r>
              <a:rPr lang="en-US" sz="1600" b="0" dirty="0" smtClean="0"/>
              <a:t>slope.</a:t>
            </a:r>
          </a:p>
          <a:p>
            <a:pPr marL="685800" lvl="2">
              <a:buFont typeface="Arial" panose="020B0604020202020204" pitchFamily="34" charset="0"/>
              <a:buChar char="•"/>
            </a:pPr>
            <a:r>
              <a:rPr lang="en-US" sz="1600" dirty="0" smtClean="0"/>
              <a:t>H</a:t>
            </a:r>
            <a:r>
              <a:rPr lang="en-US" sz="1600" b="0" dirty="0" smtClean="0"/>
              <a:t>ave </a:t>
            </a:r>
            <a:r>
              <a:rPr lang="en-US" sz="1600" b="0" dirty="0"/>
              <a:t>flat top, maybe ridge or berm </a:t>
            </a:r>
            <a:r>
              <a:rPr lang="en-US" sz="1600" b="0" dirty="0" smtClean="0"/>
              <a:t>crest.</a:t>
            </a:r>
            <a:endParaRPr lang="en-US" sz="1600" b="0" dirty="0"/>
          </a:p>
        </p:txBody>
      </p:sp>
      <p:pic>
        <p:nvPicPr>
          <p:cNvPr id="5" name="Pictur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676399" y="1184704"/>
            <a:ext cx="5791200" cy="3263042"/>
          </a:xfrm>
          <a:prstGeom prst="rect">
            <a:avLst/>
          </a:prstGeom>
        </p:spPr>
      </p:pic>
    </p:spTree>
    <p:extLst>
      <p:ext uri="{BB962C8B-B14F-4D97-AF65-F5344CB8AC3E}">
        <p14:creationId xmlns:p14="http://schemas.microsoft.com/office/powerpoint/2010/main" val="2165110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Offshore Bars</a:t>
            </a:r>
            <a:endParaRPr lang="en-US" dirty="0">
              <a:solidFill>
                <a:srgbClr val="FFFFFF"/>
              </a:solidFill>
            </a:endParaRPr>
          </a:p>
        </p:txBody>
      </p:sp>
      <p:sp>
        <p:nvSpPr>
          <p:cNvPr id="3" name="Content Placeholder 2"/>
          <p:cNvSpPr>
            <a:spLocks noGrp="1"/>
          </p:cNvSpPr>
          <p:nvPr>
            <p:ph idx="1"/>
          </p:nvPr>
        </p:nvSpPr>
        <p:spPr>
          <a:xfrm>
            <a:off x="395288" y="4191000"/>
            <a:ext cx="8372475" cy="2590800"/>
          </a:xfrm>
        </p:spPr>
        <p:txBody>
          <a:bodyPr/>
          <a:lstStyle/>
          <a:p>
            <a:r>
              <a:rPr lang="en-US" sz="1800" dirty="0"/>
              <a:t>Most beaches go through a seasonal cycle because conditions change from summer to winter. </a:t>
            </a:r>
            <a:endParaRPr lang="en-US" sz="1800" dirty="0" smtClean="0"/>
          </a:p>
          <a:p>
            <a:r>
              <a:rPr lang="en-US" sz="1800" dirty="0" smtClean="0"/>
              <a:t>In </a:t>
            </a:r>
            <a:r>
              <a:rPr lang="en-US" sz="1800" dirty="0"/>
              <a:t>summer, sea conditions are relatively </a:t>
            </a:r>
            <a:r>
              <a:rPr lang="en-US" sz="1800" dirty="0" smtClean="0"/>
              <a:t>calm, while winter </a:t>
            </a:r>
            <a:r>
              <a:rPr lang="en-US" sz="1800" dirty="0"/>
              <a:t>conditions are </a:t>
            </a:r>
            <a:r>
              <a:rPr lang="en-US" sz="1800" dirty="0" smtClean="0"/>
              <a:t>rougher. </a:t>
            </a:r>
          </a:p>
          <a:p>
            <a:r>
              <a:rPr lang="en-US" sz="1800" dirty="0"/>
              <a:t>T</a:t>
            </a:r>
            <a:r>
              <a:rPr lang="en-US" sz="1800" dirty="0" smtClean="0"/>
              <a:t>he </a:t>
            </a:r>
            <a:r>
              <a:rPr lang="en-US" sz="1800" dirty="0"/>
              <a:t>heavy seas of winter gradually erode sand from beaches, moving it to an underwater sandbar offshore from the beach. </a:t>
            </a:r>
            <a:endParaRPr lang="en-US" sz="1800" dirty="0" smtClean="0"/>
          </a:p>
          <a:p>
            <a:r>
              <a:rPr lang="en-US" sz="1800" dirty="0" smtClean="0"/>
              <a:t>The </a:t>
            </a:r>
            <a:r>
              <a:rPr lang="en-US" sz="1800" dirty="0"/>
              <a:t>gentler waves of summer gradually push this sand back toward the shore, creating a wider and flatter beach.</a:t>
            </a:r>
            <a:endParaRPr lang="en-US" sz="1800"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3600" y="1219200"/>
            <a:ext cx="4800600" cy="2845407"/>
          </a:xfrm>
          <a:prstGeom prst="rect">
            <a:avLst/>
          </a:prstGeom>
        </p:spPr>
      </p:pic>
    </p:spTree>
    <p:extLst>
      <p:ext uri="{BB962C8B-B14F-4D97-AF65-F5344CB8AC3E}">
        <p14:creationId xmlns:p14="http://schemas.microsoft.com/office/powerpoint/2010/main" val="35769289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8</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Do ONE of the following: </a:t>
            </a:r>
          </a:p>
          <a:p>
            <a:pPr marL="800100" lvl="1" indent="-342900">
              <a:buFont typeface="+mj-lt"/>
              <a:buAutoNum type="alphaLcPeriod" startAt="5"/>
            </a:pPr>
            <a:r>
              <a:rPr lang="en-US" sz="1600" b="0" dirty="0" smtClean="0"/>
              <a:t>Make </a:t>
            </a:r>
            <a:r>
              <a:rPr lang="en-US" sz="1600" b="0" dirty="0"/>
              <a:t>a wave generator. Show reflection and refraction of waves. Show how groins, jetties, and breakwaters affect these patterns</a:t>
            </a:r>
            <a:r>
              <a:rPr lang="en-US" sz="1600" b="0" dirty="0" smtClean="0"/>
              <a:t>.</a:t>
            </a:r>
            <a:endParaRPr lang="en-US" sz="16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11677708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Wave Generator</a:t>
            </a:r>
            <a:endParaRPr lang="en-US" dirty="0">
              <a:solidFill>
                <a:srgbClr val="FFFFFF"/>
              </a:solidFill>
            </a:endParaRPr>
          </a:p>
        </p:txBody>
      </p:sp>
      <p:sp>
        <p:nvSpPr>
          <p:cNvPr id="3" name="Content Placeholder 2"/>
          <p:cNvSpPr>
            <a:spLocks noGrp="1"/>
          </p:cNvSpPr>
          <p:nvPr>
            <p:ph idx="1"/>
          </p:nvPr>
        </p:nvSpPr>
        <p:spPr>
          <a:xfrm>
            <a:off x="4648200" y="1764608"/>
            <a:ext cx="4341812" cy="4895850"/>
          </a:xfrm>
        </p:spPr>
        <p:txBody>
          <a:bodyPr/>
          <a:lstStyle/>
          <a:p>
            <a:pPr marL="0" indent="0">
              <a:buNone/>
            </a:pPr>
            <a:r>
              <a:rPr lang="en-US" sz="1800" dirty="0"/>
              <a:t>Download and print out the </a:t>
            </a:r>
            <a:r>
              <a:rPr lang="en-US" sz="1800" dirty="0" smtClean="0"/>
              <a:t>Wave Generator document to create a wave generator for demonstrating wave reflection, wave refraction, and the effects of jetties, groins, and breakwaters.</a:t>
            </a:r>
            <a:endParaRPr lang="en-US" sz="1800" dirty="0"/>
          </a:p>
        </p:txBody>
      </p:sp>
      <p:pic>
        <p:nvPicPr>
          <p:cNvPr id="4" name="Picture 3"/>
          <p:cNvPicPr>
            <a:picLocks noChangeAspect="1"/>
          </p:cNvPicPr>
          <p:nvPr/>
        </p:nvPicPr>
        <p:blipFill>
          <a:blip r:embed="rId2"/>
          <a:stretch>
            <a:fillRect/>
          </a:stretch>
        </p:blipFill>
        <p:spPr>
          <a:xfrm>
            <a:off x="152400" y="1266828"/>
            <a:ext cx="4495800" cy="5393630"/>
          </a:xfrm>
          <a:prstGeom prst="rect">
            <a:avLst/>
          </a:prstGeom>
        </p:spPr>
      </p:pic>
    </p:spTree>
    <p:extLst>
      <p:ext uri="{BB962C8B-B14F-4D97-AF65-F5344CB8AC3E}">
        <p14:creationId xmlns:p14="http://schemas.microsoft.com/office/powerpoint/2010/main" val="184627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Geological Oceanography</a:t>
            </a:r>
            <a:endParaRPr lang="en-US" dirty="0">
              <a:solidFill>
                <a:srgbClr val="FFFFFF"/>
              </a:solidFill>
            </a:endParaRPr>
          </a:p>
        </p:txBody>
      </p:sp>
      <p:sp>
        <p:nvSpPr>
          <p:cNvPr id="3" name="Content Placeholder 2"/>
          <p:cNvSpPr>
            <a:spLocks noGrp="1"/>
          </p:cNvSpPr>
          <p:nvPr>
            <p:ph idx="1"/>
          </p:nvPr>
        </p:nvSpPr>
        <p:spPr>
          <a:xfrm>
            <a:off x="468313" y="1676399"/>
            <a:ext cx="8294687" cy="4487863"/>
          </a:xfrm>
        </p:spPr>
        <p:txBody>
          <a:bodyPr/>
          <a:lstStyle/>
          <a:p>
            <a:r>
              <a:rPr lang="en-US" sz="2000" b="1" dirty="0"/>
              <a:t>Geological </a:t>
            </a:r>
            <a:r>
              <a:rPr lang="en-US" sz="2000" b="1" dirty="0" smtClean="0"/>
              <a:t>Oceanography</a:t>
            </a:r>
            <a:r>
              <a:rPr lang="en-US" sz="2000" dirty="0" smtClean="0"/>
              <a:t> </a:t>
            </a:r>
            <a:r>
              <a:rPr lang="en-US" sz="2000" dirty="0"/>
              <a:t>focuses on the structure, features, and evolution of the ocean basins.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200400"/>
            <a:ext cx="7762875" cy="3371850"/>
          </a:xfrm>
          <a:prstGeom prst="rect">
            <a:avLst/>
          </a:prstGeom>
        </p:spPr>
      </p:pic>
    </p:spTree>
    <p:extLst>
      <p:ext uri="{BB962C8B-B14F-4D97-AF65-F5344CB8AC3E}">
        <p14:creationId xmlns:p14="http://schemas.microsoft.com/office/powerpoint/2010/main" val="6342990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solidFill>
                  <a:srgbClr val="FFFFFF"/>
                </a:solidFill>
              </a:rPr>
              <a:t>Wave Reflection</a:t>
            </a:r>
          </a:p>
        </p:txBody>
      </p:sp>
      <p:sp>
        <p:nvSpPr>
          <p:cNvPr id="4" name="Content Placeholder 3"/>
          <p:cNvSpPr>
            <a:spLocks noGrp="1"/>
          </p:cNvSpPr>
          <p:nvPr>
            <p:ph idx="1"/>
          </p:nvPr>
        </p:nvSpPr>
        <p:spPr>
          <a:xfrm>
            <a:off x="468313" y="1904999"/>
            <a:ext cx="4103687" cy="4259263"/>
          </a:xfrm>
        </p:spPr>
        <p:txBody>
          <a:bodyPr>
            <a:normAutofit/>
          </a:bodyPr>
          <a:lstStyle/>
          <a:p>
            <a:pPr lvl="0"/>
            <a:r>
              <a:rPr lang="en-US" sz="1800" dirty="0" smtClean="0"/>
              <a:t>Reflection is the return of a wave seaward when the wave strikes on a very step beach, barrier, or other nearly vertical surface.</a:t>
            </a:r>
          </a:p>
          <a:p>
            <a:pPr lvl="0"/>
            <a:r>
              <a:rPr lang="en-US" sz="1800" dirty="0" smtClean="0"/>
              <a:t>The original waves and the reflected waves may interfere with each other and cancel out or they may reinforce each other.</a:t>
            </a:r>
          </a:p>
          <a:p>
            <a:endParaRPr lang="en-US" sz="1800" dirty="0"/>
          </a:p>
        </p:txBody>
      </p:sp>
      <p:pic>
        <p:nvPicPr>
          <p:cNvPr id="9" name="Picture 2"/>
          <p:cNvPicPr>
            <a:picLocks noGrp="1" noChangeAspect="1" noChangeArrowheads="1"/>
          </p:cNvPicPr>
          <p:nvPr>
            <p:ph sz="half" idx="4294967295"/>
          </p:nvPr>
        </p:nvPicPr>
        <p:blipFill>
          <a:blip r:embed="rId3" cstate="print"/>
          <a:srcRect/>
          <a:stretch>
            <a:fillRect/>
          </a:stretch>
        </p:blipFill>
        <p:spPr bwMode="auto">
          <a:xfrm>
            <a:off x="4749800" y="1981200"/>
            <a:ext cx="4368800" cy="3276600"/>
          </a:xfrm>
          <a:prstGeom prst="rect">
            <a:avLst/>
          </a:prstGeom>
          <a:noFill/>
          <a:ln w="9525">
            <a:noFill/>
            <a:miter lim="800000"/>
            <a:headEnd/>
            <a:tailEnd/>
          </a:ln>
        </p:spPr>
      </p:pic>
      <p:sp>
        <p:nvSpPr>
          <p:cNvPr id="10" name="Slide Number Placeholder 9"/>
          <p:cNvSpPr>
            <a:spLocks noGrp="1"/>
          </p:cNvSpPr>
          <p:nvPr>
            <p:ph type="sldNum" sz="quarter" idx="4294967295"/>
          </p:nvPr>
        </p:nvSpPr>
        <p:spPr>
          <a:xfrm>
            <a:off x="8382000" y="6356350"/>
            <a:ext cx="762000" cy="365125"/>
          </a:xfrm>
          <a:prstGeom prst="rect">
            <a:avLst/>
          </a:prstGeom>
        </p:spPr>
        <p:txBody>
          <a:bodyPr/>
          <a:lstStyle/>
          <a:p>
            <a:fld id="{B929EE7C-6C37-406D-9594-6448E3CDDA74}" type="slidenum">
              <a:rPr lang="en-US" smtClean="0"/>
              <a:pPr/>
              <a:t>90</a:t>
            </a:fld>
            <a:endParaRPr lang="en-US"/>
          </a:p>
        </p:txBody>
      </p:sp>
    </p:spTree>
    <p:extLst>
      <p:ext uri="{BB962C8B-B14F-4D97-AF65-F5344CB8AC3E}">
        <p14:creationId xmlns:p14="http://schemas.microsoft.com/office/powerpoint/2010/main" val="21392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solidFill>
                  <a:srgbClr val="FFFFFF"/>
                </a:solidFill>
              </a:rPr>
              <a:t>Wave Refraction</a:t>
            </a:r>
          </a:p>
        </p:txBody>
      </p:sp>
      <p:sp>
        <p:nvSpPr>
          <p:cNvPr id="4" name="Content Placeholder 3"/>
          <p:cNvSpPr>
            <a:spLocks noGrp="1"/>
          </p:cNvSpPr>
          <p:nvPr>
            <p:ph idx="1"/>
          </p:nvPr>
        </p:nvSpPr>
        <p:spPr>
          <a:xfrm>
            <a:off x="395288" y="1676400"/>
            <a:ext cx="3798887" cy="3581400"/>
          </a:xfrm>
        </p:spPr>
        <p:txBody>
          <a:bodyPr>
            <a:normAutofit/>
          </a:bodyPr>
          <a:lstStyle/>
          <a:p>
            <a:pPr lvl="0"/>
            <a:r>
              <a:rPr lang="en-US" sz="1800" dirty="0" smtClean="0"/>
              <a:t>Refraction occurs when deep-water waves entering a shallow region at an angle are bent as they touch bottom.</a:t>
            </a:r>
          </a:p>
          <a:p>
            <a:pPr lvl="0"/>
            <a:r>
              <a:rPr lang="en-US" sz="1800" dirty="0" smtClean="0"/>
              <a:t>The part of the crest entering shallow water first moves more slowly than the part of the wave still in deep water.</a:t>
            </a:r>
          </a:p>
          <a:p>
            <a:pPr lvl="0"/>
            <a:r>
              <a:rPr lang="en-US" sz="1800" dirty="0" smtClean="0"/>
              <a:t>The wave front bends to fit the shore.</a:t>
            </a:r>
          </a:p>
          <a:p>
            <a:endParaRPr lang="en-US" dirty="0"/>
          </a:p>
        </p:txBody>
      </p:sp>
      <p:pic>
        <p:nvPicPr>
          <p:cNvPr id="3075" name="Picture 3"/>
          <p:cNvPicPr>
            <a:picLocks noGrp="1" noChangeAspect="1" noChangeArrowheads="1"/>
          </p:cNvPicPr>
          <p:nvPr>
            <p:ph sz="half" idx="4294967295"/>
          </p:nvPr>
        </p:nvPicPr>
        <p:blipFill>
          <a:blip r:embed="rId3" cstate="print"/>
          <a:srcRect/>
          <a:stretch>
            <a:fillRect/>
          </a:stretch>
        </p:blipFill>
        <p:spPr bwMode="auto">
          <a:xfrm>
            <a:off x="4495801" y="4030663"/>
            <a:ext cx="4419600" cy="2108606"/>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4495801" y="1676400"/>
            <a:ext cx="4419600" cy="2223787"/>
          </a:xfrm>
          <a:prstGeom prst="rect">
            <a:avLst/>
          </a:prstGeom>
          <a:noFill/>
          <a:ln w="9525">
            <a:noFill/>
            <a:miter lim="800000"/>
            <a:headEnd/>
            <a:tailEnd/>
          </a:ln>
        </p:spPr>
      </p:pic>
    </p:spTree>
    <p:extLst>
      <p:ext uri="{BB962C8B-B14F-4D97-AF65-F5344CB8AC3E}">
        <p14:creationId xmlns:p14="http://schemas.microsoft.com/office/powerpoint/2010/main" val="382507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Jetties, Groins, and </a:t>
            </a:r>
            <a:r>
              <a:rPr lang="en-US" dirty="0" smtClean="0">
                <a:solidFill>
                  <a:srgbClr val="FFFFFF"/>
                </a:solidFill>
              </a:rPr>
              <a:t>Breakwaters</a:t>
            </a:r>
            <a:endParaRPr lang="en-US" dirty="0">
              <a:solidFill>
                <a:srgbClr val="FFFFFF"/>
              </a:solidFill>
            </a:endParaRPr>
          </a:p>
        </p:txBody>
      </p:sp>
      <p:sp>
        <p:nvSpPr>
          <p:cNvPr id="3" name="Content Placeholder 2"/>
          <p:cNvSpPr>
            <a:spLocks noGrp="1"/>
          </p:cNvSpPr>
          <p:nvPr>
            <p:ph idx="1"/>
          </p:nvPr>
        </p:nvSpPr>
        <p:spPr>
          <a:xfrm>
            <a:off x="350309" y="1295400"/>
            <a:ext cx="3875087" cy="5132387"/>
          </a:xfrm>
        </p:spPr>
        <p:txBody>
          <a:bodyPr/>
          <a:lstStyle/>
          <a:p>
            <a:r>
              <a:rPr lang="en-US" sz="1800" dirty="0"/>
              <a:t>Groins are shore perpendicular structures, used to maintain </a:t>
            </a:r>
            <a:r>
              <a:rPr lang="en-US" sz="1800" dirty="0" smtClean="0"/>
              <a:t>beaches by trapping </a:t>
            </a:r>
            <a:r>
              <a:rPr lang="en-US" sz="1800" dirty="0"/>
              <a:t>sand moving in the longshore transport system.</a:t>
            </a:r>
          </a:p>
          <a:p>
            <a:r>
              <a:rPr lang="en-US" sz="1800" dirty="0" smtClean="0"/>
              <a:t>Jetties </a:t>
            </a:r>
            <a:r>
              <a:rPr lang="en-US" sz="1800" dirty="0"/>
              <a:t>are another type of shore perpendicular structure and are placed adjacent to </a:t>
            </a:r>
            <a:r>
              <a:rPr lang="en-US" sz="1800" dirty="0" smtClean="0"/>
              <a:t>harbors to </a:t>
            </a:r>
            <a:r>
              <a:rPr lang="en-US" sz="1800" dirty="0"/>
              <a:t>keep a navigation inlet free from </a:t>
            </a:r>
            <a:r>
              <a:rPr lang="en-US" sz="1800" dirty="0" smtClean="0"/>
              <a:t>sand </a:t>
            </a:r>
            <a:r>
              <a:rPr lang="en-US" sz="1800" dirty="0"/>
              <a:t>accumulation. </a:t>
            </a:r>
            <a:endParaRPr lang="en-US" sz="1800" dirty="0" smtClean="0"/>
          </a:p>
          <a:p>
            <a:r>
              <a:rPr lang="en-US" sz="1800" dirty="0" smtClean="0"/>
              <a:t>A </a:t>
            </a:r>
            <a:r>
              <a:rPr lang="en-US" sz="1800" dirty="0"/>
              <a:t>breakwater is a man-made structure built out into the sea with the purpose of creating a safe harbor, marina or anchorage for fishing vessels, and protecting the coast from powerful swells and waves</a:t>
            </a:r>
            <a:r>
              <a:rPr lang="en-US" sz="1800" dirty="0" smtClean="0"/>
              <a:t>.</a:t>
            </a:r>
            <a:endParaRPr lang="en-US" sz="1800" dirty="0"/>
          </a:p>
        </p:txBody>
      </p:sp>
      <p:pic>
        <p:nvPicPr>
          <p:cNvPr id="7" name="Picture 6"/>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114800" y="1600200"/>
            <a:ext cx="4869148" cy="3162300"/>
          </a:xfrm>
          <a:prstGeom prst="rect">
            <a:avLst/>
          </a:prstGeom>
        </p:spPr>
      </p:pic>
    </p:spTree>
    <p:extLst>
      <p:ext uri="{BB962C8B-B14F-4D97-AF65-F5344CB8AC3E}">
        <p14:creationId xmlns:p14="http://schemas.microsoft.com/office/powerpoint/2010/main" val="14793689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8</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Do ONE of the following: </a:t>
            </a:r>
          </a:p>
          <a:p>
            <a:pPr marL="800100" lvl="1" indent="-342900">
              <a:buFont typeface="+mj-lt"/>
              <a:buAutoNum type="alphaLcPeriod" startAt="6"/>
            </a:pPr>
            <a:r>
              <a:rPr lang="en-US" sz="1600" b="0" dirty="0" smtClean="0"/>
              <a:t>Track </a:t>
            </a:r>
            <a:r>
              <a:rPr lang="en-US" sz="1600" b="0" dirty="0"/>
              <a:t>and monitor satellite images available on the Internet for a specific location for three weeks. Describe what you have learned to your counselor.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2971800"/>
            <a:ext cx="5257800" cy="2957513"/>
          </a:xfrm>
          <a:prstGeom prst="rect">
            <a:avLst/>
          </a:prstGeom>
        </p:spPr>
      </p:pic>
    </p:spTree>
    <p:extLst>
      <p:ext uri="{BB962C8B-B14F-4D97-AF65-F5344CB8AC3E}">
        <p14:creationId xmlns:p14="http://schemas.microsoft.com/office/powerpoint/2010/main" val="13253482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Satellite Monitoring</a:t>
            </a:r>
            <a:endParaRPr lang="en-US" dirty="0">
              <a:solidFill>
                <a:srgbClr val="FFFFFF"/>
              </a:solidFill>
            </a:endParaRPr>
          </a:p>
        </p:txBody>
      </p:sp>
      <p:sp>
        <p:nvSpPr>
          <p:cNvPr id="3" name="Content Placeholder 2"/>
          <p:cNvSpPr>
            <a:spLocks noGrp="1"/>
          </p:cNvSpPr>
          <p:nvPr>
            <p:ph idx="1"/>
          </p:nvPr>
        </p:nvSpPr>
        <p:spPr>
          <a:xfrm>
            <a:off x="228600" y="1362075"/>
            <a:ext cx="4648200" cy="1304925"/>
          </a:xfrm>
        </p:spPr>
        <p:txBody>
          <a:bodyPr/>
          <a:lstStyle/>
          <a:p>
            <a:endParaRPr lang="en-US" sz="1800" dirty="0" smtClean="0"/>
          </a:p>
          <a:p>
            <a:r>
              <a:rPr lang="en-US" sz="1800" dirty="0" smtClean="0"/>
              <a:t>Monitor </a:t>
            </a:r>
            <a:r>
              <a:rPr lang="en-US" sz="1800" dirty="0">
                <a:hlinkClick r:id="rId2"/>
              </a:rPr>
              <a:t>Sea Surface Temperature (SST</a:t>
            </a:r>
            <a:r>
              <a:rPr lang="en-US" sz="1800" dirty="0" smtClean="0">
                <a:hlinkClick r:id="rId2"/>
              </a:rPr>
              <a:t>)</a:t>
            </a:r>
            <a:endParaRPr lang="en-US" sz="1800" dirty="0" smtClean="0"/>
          </a:p>
          <a:p>
            <a:r>
              <a:rPr lang="en-US" sz="1800" dirty="0" smtClean="0"/>
              <a:t>Monitor </a:t>
            </a:r>
            <a:r>
              <a:rPr lang="en-US" sz="1800" dirty="0" smtClean="0">
                <a:hlinkClick r:id="rId3"/>
              </a:rPr>
              <a:t>Weather</a:t>
            </a:r>
            <a:endParaRPr lang="en-US" sz="1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2864" y="1752600"/>
            <a:ext cx="3934122" cy="4114800"/>
          </a:xfrm>
          <a:prstGeom prst="rect">
            <a:avLst/>
          </a:prstGeom>
        </p:spPr>
      </p:pic>
    </p:spTree>
    <p:extLst>
      <p:ext uri="{BB962C8B-B14F-4D97-AF65-F5344CB8AC3E}">
        <p14:creationId xmlns:p14="http://schemas.microsoft.com/office/powerpoint/2010/main" val="24746997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9</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Do ONE of the following: </a:t>
            </a:r>
          </a:p>
          <a:p>
            <a:pPr marL="800100" lvl="1" indent="-342900">
              <a:buFont typeface="+mj-lt"/>
              <a:buAutoNum type="alphaLcPeriod"/>
            </a:pPr>
            <a:r>
              <a:rPr lang="en-US" sz="1600" b="0" dirty="0"/>
              <a:t>Write a 500-word report on a book about oceanography approved by your counselor</a:t>
            </a:r>
            <a:r>
              <a:rPr lang="en-US" sz="1600" b="0" dirty="0" smtClean="0"/>
              <a:t>.</a:t>
            </a:r>
            <a:endParaRPr lang="en-US" sz="16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pic>
        <p:nvPicPr>
          <p:cNvPr id="3" name="Picture 2"/>
          <p:cNvPicPr>
            <a:picLocks noChangeAspect="1"/>
          </p:cNvPicPr>
          <p:nvPr/>
        </p:nvPicPr>
        <p:blipFill>
          <a:blip r:embed="rId4"/>
          <a:stretch>
            <a:fillRect/>
          </a:stretch>
        </p:blipFill>
        <p:spPr>
          <a:xfrm>
            <a:off x="1295400" y="2819400"/>
            <a:ext cx="2609850" cy="38671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799" y="2816808"/>
            <a:ext cx="4413031" cy="3869742"/>
          </a:xfrm>
          <a:prstGeom prst="rect">
            <a:avLst/>
          </a:prstGeom>
        </p:spPr>
      </p:pic>
    </p:spTree>
    <p:extLst>
      <p:ext uri="{BB962C8B-B14F-4D97-AF65-F5344CB8AC3E}">
        <p14:creationId xmlns:p14="http://schemas.microsoft.com/office/powerpoint/2010/main" val="26102870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00113" y="981075"/>
            <a:ext cx="7848600" cy="719138"/>
          </a:xfrm>
        </p:spPr>
        <p:txBody>
          <a:bodyPr/>
          <a:lstStyle/>
          <a:p>
            <a:r>
              <a:rPr lang="en-US" altLang="en-US" sz="3600" b="1" dirty="0" smtClean="0">
                <a:solidFill>
                  <a:schemeClr val="tx2"/>
                </a:solidFill>
                <a:latin typeface="Tahoma" panose="020B0604030504040204" pitchFamily="34" charset="0"/>
              </a:rPr>
              <a:t>Requirement 9</a:t>
            </a:r>
            <a:endParaRPr lang="uk-UA" altLang="en-US" sz="3600" b="1" dirty="0">
              <a:solidFill>
                <a:schemeClr val="tx2"/>
              </a:solidFill>
              <a:latin typeface="Tahoma" panose="020B0604030504040204" pitchFamily="34" charset="0"/>
            </a:endParaRPr>
          </a:p>
        </p:txBody>
      </p:sp>
      <p:sp>
        <p:nvSpPr>
          <p:cNvPr id="36867" name="Rectangle 3"/>
          <p:cNvSpPr>
            <a:spLocks noGrp="1" noChangeArrowheads="1"/>
          </p:cNvSpPr>
          <p:nvPr>
            <p:ph type="body" idx="1"/>
          </p:nvPr>
        </p:nvSpPr>
        <p:spPr>
          <a:xfrm>
            <a:off x="960438" y="1700213"/>
            <a:ext cx="7859712" cy="4897437"/>
          </a:xfrm>
        </p:spPr>
        <p:txBody>
          <a:bodyPr/>
          <a:lstStyle/>
          <a:p>
            <a:pPr marL="0" indent="0">
              <a:buNone/>
            </a:pPr>
            <a:r>
              <a:rPr lang="en-US" sz="2000" dirty="0"/>
              <a:t>Do ONE of the following: </a:t>
            </a:r>
          </a:p>
          <a:p>
            <a:pPr marL="800100" lvl="1" indent="-342900">
              <a:buFont typeface="+mj-lt"/>
              <a:buAutoNum type="alphaLcPeriod" startAt="2"/>
            </a:pPr>
            <a:r>
              <a:rPr lang="en-US" sz="1600" b="0" dirty="0" smtClean="0"/>
              <a:t>Visit </a:t>
            </a:r>
            <a:r>
              <a:rPr lang="en-US" sz="1600" b="0" dirty="0"/>
              <a:t>one of the following: (1) an oceanographic research ship, or (2) an oceanographic institute, marine laboratory, or marine aquarium. Write a 500-word report about your visit</a:t>
            </a:r>
            <a:r>
              <a:rPr lang="en-US" sz="1600" b="0" dirty="0" smtClean="0"/>
              <a:t>.</a:t>
            </a:r>
            <a:endParaRPr lang="en-US" sz="1600" b="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73919"/>
            <a:ext cx="914400" cy="933450"/>
          </a:xfrm>
          <a:prstGeom prst="rect">
            <a:avLst/>
          </a:prstGeom>
        </p:spPr>
      </p:pic>
    </p:spTree>
    <p:extLst>
      <p:ext uri="{BB962C8B-B14F-4D97-AF65-F5344CB8AC3E}">
        <p14:creationId xmlns:p14="http://schemas.microsoft.com/office/powerpoint/2010/main" val="11919277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76250"/>
            <a:ext cx="6157912" cy="508000"/>
          </a:xfrm>
        </p:spPr>
        <p:txBody>
          <a:bodyPr/>
          <a:lstStyle/>
          <a:p>
            <a:r>
              <a:rPr lang="en-US" dirty="0" smtClean="0">
                <a:solidFill>
                  <a:srgbClr val="FFFFFF"/>
                </a:solidFill>
              </a:rPr>
              <a:t>Oceanographic Research Vessel</a:t>
            </a:r>
            <a:endParaRPr lang="en-US" dirty="0">
              <a:solidFill>
                <a:srgbClr val="FFFFFF"/>
              </a:solidFill>
            </a:endParaRPr>
          </a:p>
        </p:txBody>
      </p:sp>
      <p:sp>
        <p:nvSpPr>
          <p:cNvPr id="3" name="Content Placeholder 2"/>
          <p:cNvSpPr>
            <a:spLocks noGrp="1"/>
          </p:cNvSpPr>
          <p:nvPr>
            <p:ph idx="1"/>
          </p:nvPr>
        </p:nvSpPr>
        <p:spPr>
          <a:xfrm>
            <a:off x="468313" y="1752600"/>
            <a:ext cx="3646487" cy="4411662"/>
          </a:xfrm>
        </p:spPr>
        <p:txBody>
          <a:bodyPr/>
          <a:lstStyle/>
          <a:p>
            <a:r>
              <a:rPr lang="en-US" sz="1800" dirty="0"/>
              <a:t>The U.S. Environmental Protection Agency </a:t>
            </a:r>
            <a:r>
              <a:rPr lang="en-US" sz="1800" dirty="0" smtClean="0"/>
              <a:t>conducts tours of its largest </a:t>
            </a:r>
            <a:r>
              <a:rPr lang="en-US" sz="1800" dirty="0"/>
              <a:t>research vessel, the Lake Guardian, </a:t>
            </a:r>
            <a:r>
              <a:rPr lang="en-US" sz="1800" dirty="0" smtClean="0"/>
              <a:t>for </a:t>
            </a:r>
            <a:r>
              <a:rPr lang="en-US" sz="1800" dirty="0"/>
              <a:t>the public while the ship is </a:t>
            </a:r>
            <a:r>
              <a:rPr lang="en-US" sz="1800" dirty="0" smtClean="0"/>
              <a:t>docked.</a:t>
            </a:r>
          </a:p>
          <a:p>
            <a:r>
              <a:rPr lang="en-US" sz="1800" dirty="0" smtClean="0"/>
              <a:t>This ship conducts research on all five Great </a:t>
            </a:r>
            <a:r>
              <a:rPr lang="en-US" sz="1800" dirty="0"/>
              <a:t>L</a:t>
            </a:r>
            <a:r>
              <a:rPr lang="en-US" sz="1800" dirty="0" smtClean="0"/>
              <a:t>akes.</a:t>
            </a:r>
            <a:endParaRPr lang="en-US" sz="1800" dirty="0"/>
          </a:p>
        </p:txBody>
      </p:sp>
      <p:pic>
        <p:nvPicPr>
          <p:cNvPr id="5" name="Picture 4"/>
          <p:cNvPicPr>
            <a:picLocks noChangeAspect="1"/>
          </p:cNvPicPr>
          <p:nvPr/>
        </p:nvPicPr>
        <p:blipFill>
          <a:blip r:embed="rId2"/>
          <a:stretch>
            <a:fillRect/>
          </a:stretch>
        </p:blipFill>
        <p:spPr>
          <a:xfrm>
            <a:off x="4267200" y="1752600"/>
            <a:ext cx="4546169" cy="3657600"/>
          </a:xfrm>
          <a:prstGeom prst="rect">
            <a:avLst/>
          </a:prstGeom>
        </p:spPr>
      </p:pic>
    </p:spTree>
    <p:extLst>
      <p:ext uri="{BB962C8B-B14F-4D97-AF65-F5344CB8AC3E}">
        <p14:creationId xmlns:p14="http://schemas.microsoft.com/office/powerpoint/2010/main" val="26355008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Oceanographic Institute</a:t>
            </a:r>
            <a:endParaRPr lang="en-US" dirty="0">
              <a:solidFill>
                <a:srgbClr val="FFFFFF"/>
              </a:solidFill>
            </a:endParaRPr>
          </a:p>
        </p:txBody>
      </p:sp>
      <p:sp>
        <p:nvSpPr>
          <p:cNvPr id="3" name="Content Placeholder 2"/>
          <p:cNvSpPr>
            <a:spLocks noGrp="1"/>
          </p:cNvSpPr>
          <p:nvPr>
            <p:ph idx="1"/>
          </p:nvPr>
        </p:nvSpPr>
        <p:spPr>
          <a:xfrm>
            <a:off x="468313" y="1981200"/>
            <a:ext cx="4713287" cy="4183062"/>
          </a:xfrm>
        </p:spPr>
        <p:txBody>
          <a:bodyPr/>
          <a:lstStyle/>
          <a:p>
            <a:r>
              <a:rPr lang="en-US" sz="1800" dirty="0" smtClean="0"/>
              <a:t>Woods Hole Oceanographic Institute </a:t>
            </a:r>
            <a:r>
              <a:rPr lang="en-US" sz="1800" dirty="0"/>
              <a:t>93 Water St., Falmouth, MA </a:t>
            </a:r>
            <a:r>
              <a:rPr lang="en-US" sz="1800" dirty="0" smtClean="0"/>
              <a:t>02543        (508</a:t>
            </a:r>
            <a:r>
              <a:rPr lang="en-US" sz="1800" dirty="0"/>
              <a:t>) </a:t>
            </a:r>
            <a:r>
              <a:rPr lang="en-US" sz="1800" dirty="0" smtClean="0"/>
              <a:t>289-2252 or </a:t>
            </a:r>
            <a:r>
              <a:rPr lang="en-US" sz="1800" dirty="0" smtClean="0">
                <a:hlinkClick r:id="rId2"/>
              </a:rPr>
              <a:t>information@whoi.edu</a:t>
            </a:r>
            <a:r>
              <a:rPr lang="en-US" sz="1800" dirty="0" smtClean="0"/>
              <a:t> </a:t>
            </a:r>
          </a:p>
          <a:p>
            <a:endParaRPr lang="en-US" sz="1800" dirty="0" smtClean="0"/>
          </a:p>
          <a:p>
            <a:endParaRPr lang="en-US" sz="1800" dirty="0" smtClean="0"/>
          </a:p>
          <a:p>
            <a:endParaRPr lang="en-US" sz="1800" dirty="0" smtClean="0"/>
          </a:p>
          <a:p>
            <a:pPr marL="0" indent="0">
              <a:buNone/>
            </a:pPr>
            <a:endParaRPr lang="en-US" sz="1800" dirty="0"/>
          </a:p>
          <a:p>
            <a:r>
              <a:rPr lang="en-US" sz="1800" dirty="0" smtClean="0"/>
              <a:t>Scripps </a:t>
            </a:r>
            <a:r>
              <a:rPr lang="en-US" sz="1800" dirty="0"/>
              <a:t>Institution of Oceanography</a:t>
            </a:r>
            <a:br>
              <a:rPr lang="en-US" sz="1800" dirty="0"/>
            </a:br>
            <a:r>
              <a:rPr lang="en-US" sz="1800" dirty="0"/>
              <a:t>9500 Gilman Drive</a:t>
            </a:r>
            <a:br>
              <a:rPr lang="en-US" sz="1800" dirty="0"/>
            </a:br>
            <a:r>
              <a:rPr lang="en-US" sz="1800" dirty="0"/>
              <a:t>La Jolla, CA 92093 </a:t>
            </a:r>
            <a:br>
              <a:rPr lang="en-US" sz="1800" dirty="0"/>
            </a:br>
            <a:r>
              <a:rPr lang="en-US" sz="1800" dirty="0">
                <a:hlinkClick r:id="rId3"/>
              </a:rPr>
              <a:t>(858) 246-5511</a:t>
            </a:r>
            <a:endParaRPr lang="en-US" sz="18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524000"/>
            <a:ext cx="2067739" cy="20574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3810000"/>
            <a:ext cx="2114550" cy="2162175"/>
          </a:xfrm>
          <a:prstGeom prst="rect">
            <a:avLst/>
          </a:prstGeom>
        </p:spPr>
      </p:pic>
    </p:spTree>
    <p:extLst>
      <p:ext uri="{BB962C8B-B14F-4D97-AF65-F5344CB8AC3E}">
        <p14:creationId xmlns:p14="http://schemas.microsoft.com/office/powerpoint/2010/main" val="14765811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Marine Laboratory</a:t>
            </a:r>
            <a:endParaRPr lang="en-US" dirty="0">
              <a:solidFill>
                <a:srgbClr val="FFFFFF"/>
              </a:solidFill>
            </a:endParaRPr>
          </a:p>
        </p:txBody>
      </p:sp>
      <p:sp>
        <p:nvSpPr>
          <p:cNvPr id="3" name="Content Placeholder 2"/>
          <p:cNvSpPr>
            <a:spLocks noGrp="1"/>
          </p:cNvSpPr>
          <p:nvPr>
            <p:ph idx="1"/>
          </p:nvPr>
        </p:nvSpPr>
        <p:spPr>
          <a:xfrm>
            <a:off x="468313" y="1600199"/>
            <a:ext cx="4179887" cy="4564063"/>
          </a:xfrm>
        </p:spPr>
        <p:txBody>
          <a:bodyPr/>
          <a:lstStyle/>
          <a:p>
            <a:r>
              <a:rPr lang="en-US" sz="1800" dirty="0" smtClean="0">
                <a:hlinkClick r:id="rId2"/>
              </a:rPr>
              <a:t>Bowling Green State University Marine Laboratory</a:t>
            </a:r>
            <a:endParaRPr lang="en-US" sz="1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6867" y="3886200"/>
            <a:ext cx="3848350" cy="25663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867" y="1676400"/>
            <a:ext cx="3848350" cy="2136636"/>
          </a:xfrm>
          <a:prstGeom prst="rect">
            <a:avLst/>
          </a:prstGeom>
        </p:spPr>
      </p:pic>
    </p:spTree>
    <p:extLst>
      <p:ext uri="{BB962C8B-B14F-4D97-AF65-F5344CB8AC3E}">
        <p14:creationId xmlns:p14="http://schemas.microsoft.com/office/powerpoint/2010/main" val="3765825890"/>
      </p:ext>
    </p:extLst>
  </p:cSld>
  <p:clrMapOvr>
    <a:masterClrMapping/>
  </p:clrMapOvr>
</p:sld>
</file>

<file path=ppt/theme/theme1.xml><?xml version="1.0" encoding="utf-8"?>
<a:theme xmlns:a="http://schemas.openxmlformats.org/drawingml/2006/main" name="template">
  <a:themeElements>
    <a:clrScheme name="Custom 1">
      <a:dk1>
        <a:srgbClr val="080B52"/>
      </a:dk1>
      <a:lt1>
        <a:srgbClr val="080B52"/>
      </a:lt1>
      <a:dk2>
        <a:srgbClr val="080B52"/>
      </a:dk2>
      <a:lt2>
        <a:srgbClr val="2E3236"/>
      </a:lt2>
      <a:accent1>
        <a:srgbClr val="000000"/>
      </a:accent1>
      <a:accent2>
        <a:srgbClr val="3333CC"/>
      </a:accent2>
      <a:accent3>
        <a:srgbClr val="AAAAB3"/>
      </a:accent3>
      <a:accent4>
        <a:srgbClr val="060845"/>
      </a:accent4>
      <a:accent5>
        <a:srgbClr val="AAAAAA"/>
      </a:accent5>
      <a:accent6>
        <a:srgbClr val="2D2DB9"/>
      </a:accent6>
      <a:hlink>
        <a:srgbClr val="3F46EC"/>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mplate 1">
        <a:dk1>
          <a:srgbClr val="080B52"/>
        </a:dk1>
        <a:lt1>
          <a:srgbClr val="080B52"/>
        </a:lt1>
        <a:dk2>
          <a:srgbClr val="080B52"/>
        </a:dk2>
        <a:lt2>
          <a:srgbClr val="2E3236"/>
        </a:lt2>
        <a:accent1>
          <a:srgbClr val="000000"/>
        </a:accent1>
        <a:accent2>
          <a:srgbClr val="3333CC"/>
        </a:accent2>
        <a:accent3>
          <a:srgbClr val="AAAAB3"/>
        </a:accent3>
        <a:accent4>
          <a:srgbClr val="060845"/>
        </a:accent4>
        <a:accent5>
          <a:srgbClr val="AAAAAA"/>
        </a:accent5>
        <a:accent6>
          <a:srgbClr val="2D2DB9"/>
        </a:accent6>
        <a:hlink>
          <a:srgbClr val="FFFFFF"/>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000066"/>
        </a:dk1>
        <a:lt1>
          <a:srgbClr val="080B52"/>
        </a:lt1>
        <a:dk2>
          <a:srgbClr val="3333FF"/>
        </a:dk2>
        <a:lt2>
          <a:srgbClr val="2E3236"/>
        </a:lt2>
        <a:accent1>
          <a:srgbClr val="FFFFFF"/>
        </a:accent1>
        <a:accent2>
          <a:srgbClr val="6F7F8D"/>
        </a:accent2>
        <a:accent3>
          <a:srgbClr val="AAAAB3"/>
        </a:accent3>
        <a:accent4>
          <a:srgbClr val="000056"/>
        </a:accent4>
        <a:accent5>
          <a:srgbClr val="FFFFFF"/>
        </a:accent5>
        <a:accent6>
          <a:srgbClr val="64727F"/>
        </a:accent6>
        <a:hlink>
          <a:srgbClr val="969696"/>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2E3236"/>
        </a:dk1>
        <a:lt1>
          <a:srgbClr val="111111"/>
        </a:lt1>
        <a:dk2>
          <a:srgbClr val="080B52"/>
        </a:dk2>
        <a:lt2>
          <a:srgbClr val="3333FF"/>
        </a:lt2>
        <a:accent1>
          <a:srgbClr val="161ABC"/>
        </a:accent1>
        <a:accent2>
          <a:srgbClr val="6F7F8D"/>
        </a:accent2>
        <a:accent3>
          <a:srgbClr val="AAAAB3"/>
        </a:accent3>
        <a:accent4>
          <a:srgbClr val="0D0D0D"/>
        </a:accent4>
        <a:accent5>
          <a:srgbClr val="ABABDA"/>
        </a:accent5>
        <a:accent6>
          <a:srgbClr val="64727F"/>
        </a:accent6>
        <a:hlink>
          <a:srgbClr val="4321EF"/>
        </a:hlink>
        <a:folHlink>
          <a:srgbClr val="DDDDDD"/>
        </a:folHlink>
      </a:clrScheme>
      <a:clrMap bg1="dk2" tx1="lt1" bg2="dk1" tx2="lt2" accent1="accent1" accent2="accent2" accent3="accent3" accent4="accent4" accent5="accent5" accent6="accent6" hlink="hlink" folHlink="folHlink"/>
    </a:extraClrScheme>
    <a:extraClrScheme>
      <a:clrScheme name="template 4">
        <a:dk1>
          <a:srgbClr val="000000"/>
        </a:dk1>
        <a:lt1>
          <a:srgbClr val="080B52"/>
        </a:lt1>
        <a:dk2>
          <a:srgbClr val="000000"/>
        </a:dk2>
        <a:lt2>
          <a:srgbClr val="2E3236"/>
        </a:lt2>
        <a:accent1>
          <a:srgbClr val="1D57B5"/>
        </a:accent1>
        <a:accent2>
          <a:srgbClr val="6F7F8D"/>
        </a:accent2>
        <a:accent3>
          <a:srgbClr val="AAAAB3"/>
        </a:accent3>
        <a:accent4>
          <a:srgbClr val="000000"/>
        </a:accent4>
        <a:accent5>
          <a:srgbClr val="ABB4D7"/>
        </a:accent5>
        <a:accent6>
          <a:srgbClr val="64727F"/>
        </a:accent6>
        <a:hlink>
          <a:srgbClr val="6EA0A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2E3236"/>
        </a:dk1>
        <a:lt1>
          <a:srgbClr val="4D4D4D"/>
        </a:lt1>
        <a:dk2>
          <a:srgbClr val="080B52"/>
        </a:dk2>
        <a:lt2>
          <a:srgbClr val="4D4D4D"/>
        </a:lt2>
        <a:accent1>
          <a:srgbClr val="FFFFFF"/>
        </a:accent1>
        <a:accent2>
          <a:srgbClr val="6F7F8D"/>
        </a:accent2>
        <a:accent3>
          <a:srgbClr val="AAAAB3"/>
        </a:accent3>
        <a:accent4>
          <a:srgbClr val="404040"/>
        </a:accent4>
        <a:accent5>
          <a:srgbClr val="FFFFFF"/>
        </a:accent5>
        <a:accent6>
          <a:srgbClr val="64727F"/>
        </a:accent6>
        <a:hlink>
          <a:srgbClr val="FFFFFF"/>
        </a:hlink>
        <a:folHlink>
          <a:srgbClr val="DDDDDD"/>
        </a:folHlink>
      </a:clrScheme>
      <a:clrMap bg1="dk2" tx1="lt1" bg2="dk1" tx2="lt2" accent1="accent1" accent2="accent2" accent3="accent3" accent4="accent4" accent5="accent5" accent6="accent6" hlink="hlink" folHlink="folHlink"/>
    </a:extraClrScheme>
    <a:extraClrScheme>
      <a:clrScheme name="template 6">
        <a:dk1>
          <a:srgbClr val="000066"/>
        </a:dk1>
        <a:lt1>
          <a:srgbClr val="080B52"/>
        </a:lt1>
        <a:dk2>
          <a:srgbClr val="003399"/>
        </a:dk2>
        <a:lt2>
          <a:srgbClr val="2E3236"/>
        </a:lt2>
        <a:accent1>
          <a:srgbClr val="25A7AD"/>
        </a:accent1>
        <a:accent2>
          <a:srgbClr val="6F7F8D"/>
        </a:accent2>
        <a:accent3>
          <a:srgbClr val="AAAAB3"/>
        </a:accent3>
        <a:accent4>
          <a:srgbClr val="000056"/>
        </a:accent4>
        <a:accent5>
          <a:srgbClr val="ACD0D3"/>
        </a:accent5>
        <a:accent6>
          <a:srgbClr val="64727F"/>
        </a:accent6>
        <a:hlink>
          <a:srgbClr val="6434DC"/>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1524</TotalTime>
  <Words>7486</Words>
  <Application>Microsoft Office PowerPoint</Application>
  <PresentationFormat>On-screen Show (4:3)</PresentationFormat>
  <Paragraphs>575</Paragraphs>
  <Slides>109</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109</vt:i4>
      </vt:variant>
    </vt:vector>
  </HeadingPairs>
  <TitlesOfParts>
    <vt:vector size="114" baseType="lpstr">
      <vt:lpstr>Arial</vt:lpstr>
      <vt:lpstr>Arial, Helvetica</vt:lpstr>
      <vt:lpstr>Tahoma</vt:lpstr>
      <vt:lpstr>Times New Roman</vt:lpstr>
      <vt:lpstr>template</vt:lpstr>
      <vt:lpstr>Oceanography Merit Badge</vt:lpstr>
      <vt:lpstr>Oceanography Merit Badge Requirements</vt:lpstr>
      <vt:lpstr>Oceanography Merit Badge Requirements</vt:lpstr>
      <vt:lpstr>Oceanography Merit Badge Requirements</vt:lpstr>
      <vt:lpstr>Oceanography Merit Badge Requirements</vt:lpstr>
      <vt:lpstr>Oceanography Merit Badge Requirements</vt:lpstr>
      <vt:lpstr>Requirement 1</vt:lpstr>
      <vt:lpstr>Oceanography</vt:lpstr>
      <vt:lpstr>Geological Oceanography</vt:lpstr>
      <vt:lpstr>Physical Oceanography</vt:lpstr>
      <vt:lpstr>Chemical Oceanography</vt:lpstr>
      <vt:lpstr>Biological Oceanography</vt:lpstr>
      <vt:lpstr>Importance of Oceanography</vt:lpstr>
      <vt:lpstr>Requirement 2</vt:lpstr>
      <vt:lpstr>Ocean Salinity</vt:lpstr>
      <vt:lpstr>Ocean Temperature</vt:lpstr>
      <vt:lpstr>Ocean Density</vt:lpstr>
      <vt:lpstr>Ocean Circulation and Currents</vt:lpstr>
      <vt:lpstr>Ocean Circulation and Currents</vt:lpstr>
      <vt:lpstr>Ocean Circulation and Currents</vt:lpstr>
      <vt:lpstr>Effects of Oceans on Weather and Climate</vt:lpstr>
      <vt:lpstr>Effects of Oceans on Weather and Climate</vt:lpstr>
      <vt:lpstr>Effects of Oceans on Weather and Climate</vt:lpstr>
      <vt:lpstr>Effects of Oceans on Weather and Climate</vt:lpstr>
      <vt:lpstr>Effects of Oceans on Weather and Climate</vt:lpstr>
      <vt:lpstr>Effects of Oceans on Weather and Climate</vt:lpstr>
      <vt:lpstr>Requirement 3</vt:lpstr>
      <vt:lpstr>Characteristics of Waves</vt:lpstr>
      <vt:lpstr>Storm Surge</vt:lpstr>
      <vt:lpstr>Tsunami</vt:lpstr>
      <vt:lpstr>Tsunami Deception</vt:lpstr>
      <vt:lpstr>Tidal Bores</vt:lpstr>
      <vt:lpstr>Prominent Tidal Bores</vt:lpstr>
      <vt:lpstr>Swells, Breakers, and Surf</vt:lpstr>
      <vt:lpstr>Swells, Breakers, and Surf</vt:lpstr>
      <vt:lpstr>Swells, Breakers, and Surf</vt:lpstr>
      <vt:lpstr>Requirement 4</vt:lpstr>
      <vt:lpstr>Continental Shelf, Slope, and Rise</vt:lpstr>
      <vt:lpstr>Abyssal Plain</vt:lpstr>
      <vt:lpstr>Requirement 5</vt:lpstr>
      <vt:lpstr>Seamounts and Guyots</vt:lpstr>
      <vt:lpstr>Rift Valley</vt:lpstr>
      <vt:lpstr>Submarine Canyons</vt:lpstr>
      <vt:lpstr>Trench</vt:lpstr>
      <vt:lpstr>Oceanic Ridge</vt:lpstr>
      <vt:lpstr>Mountain Heights, Ocean Depths</vt:lpstr>
      <vt:lpstr>Mountain Heights, Ocean Depths</vt:lpstr>
      <vt:lpstr>Requirement 6</vt:lpstr>
      <vt:lpstr>Salts</vt:lpstr>
      <vt:lpstr>Gases</vt:lpstr>
      <vt:lpstr>Nutrients</vt:lpstr>
      <vt:lpstr>PowerPoint Presentation</vt:lpstr>
      <vt:lpstr>Biological Impacts</vt:lpstr>
      <vt:lpstr>Ocean Salinity</vt:lpstr>
      <vt:lpstr>Requirement 7</vt:lpstr>
      <vt:lpstr>Biological Properties of Seawater</vt:lpstr>
      <vt:lpstr>Biological Properties of Seawater</vt:lpstr>
      <vt:lpstr>Biological Properties of Seawater</vt:lpstr>
      <vt:lpstr>Biological Properties of Seawater</vt:lpstr>
      <vt:lpstr>Biological Properties of Seawater</vt:lpstr>
      <vt:lpstr>Biological Properties of Seawater</vt:lpstr>
      <vt:lpstr>Biological Properties of Seawater</vt:lpstr>
      <vt:lpstr>Plankton, Nekton, and Benthos</vt:lpstr>
      <vt:lpstr>Ocean Food Chain</vt:lpstr>
      <vt:lpstr>Requirement 8</vt:lpstr>
      <vt:lpstr>Plankton Net</vt:lpstr>
      <vt:lpstr>Plankton Net</vt:lpstr>
      <vt:lpstr>Plankton Net</vt:lpstr>
      <vt:lpstr>Plankton Net</vt:lpstr>
      <vt:lpstr>Requirement 8</vt:lpstr>
      <vt:lpstr>Reef Formation</vt:lpstr>
      <vt:lpstr>Requirement 8</vt:lpstr>
      <vt:lpstr>Oceanographic Log Sheet</vt:lpstr>
      <vt:lpstr>Measure Water Depth</vt:lpstr>
      <vt:lpstr>Measuring Water Temperature</vt:lpstr>
      <vt:lpstr>How to Make a Secchi Disc</vt:lpstr>
      <vt:lpstr>How to Make a Secchi Disc</vt:lpstr>
      <vt:lpstr>Secchi Disc</vt:lpstr>
      <vt:lpstr>Turbidity</vt:lpstr>
      <vt:lpstr>Requirement 8</vt:lpstr>
      <vt:lpstr>Littoral Currents</vt:lpstr>
      <vt:lpstr>Rip Currents</vt:lpstr>
      <vt:lpstr>Rip Currents</vt:lpstr>
      <vt:lpstr>Tidal Currents</vt:lpstr>
      <vt:lpstr>Beach Anatomy</vt:lpstr>
      <vt:lpstr>Beach Anatomy (continued)</vt:lpstr>
      <vt:lpstr>Offshore Bars</vt:lpstr>
      <vt:lpstr>Requirement 8</vt:lpstr>
      <vt:lpstr>Wave Generator</vt:lpstr>
      <vt:lpstr>Wave Reflection</vt:lpstr>
      <vt:lpstr>Wave Refraction</vt:lpstr>
      <vt:lpstr>Jetties, Groins, and Breakwaters</vt:lpstr>
      <vt:lpstr>Requirement 8</vt:lpstr>
      <vt:lpstr>Satellite Monitoring</vt:lpstr>
      <vt:lpstr>Requirement 9</vt:lpstr>
      <vt:lpstr>Requirement 9</vt:lpstr>
      <vt:lpstr>Oceanographic Research Vessel</vt:lpstr>
      <vt:lpstr>Oceanographic Institute</vt:lpstr>
      <vt:lpstr>Marine Laboratory</vt:lpstr>
      <vt:lpstr>Marine Aquarium</vt:lpstr>
      <vt:lpstr>Requirement 9</vt:lpstr>
      <vt:lpstr>Importance of Oceanography</vt:lpstr>
      <vt:lpstr>Careers in Oceanography</vt:lpstr>
      <vt:lpstr>Careers in Oceanography</vt:lpstr>
      <vt:lpstr>Requirement 10</vt:lpstr>
      <vt:lpstr>Oceanographic Study Techniques</vt:lpstr>
      <vt:lpstr>Oceanographic Study Techniques</vt:lpstr>
      <vt:lpstr>Oceanographic Study Techniques</vt:lpstr>
      <vt:lpstr>Oceanographic Study Techniques</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123</cp:revision>
  <dcterms:created xsi:type="dcterms:W3CDTF">2020-04-26T01:55:56Z</dcterms:created>
  <dcterms:modified xsi:type="dcterms:W3CDTF">2021-01-03T19:13:55Z</dcterms:modified>
</cp:coreProperties>
</file>